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77" r:id="rId5"/>
    <p:sldId id="280" r:id="rId6"/>
    <p:sldId id="258" r:id="rId7"/>
    <p:sldId id="260" r:id="rId8"/>
    <p:sldId id="262" r:id="rId9"/>
    <p:sldId id="274" r:id="rId10"/>
    <p:sldId id="265" r:id="rId11"/>
    <p:sldId id="269" r:id="rId12"/>
    <p:sldId id="270" r:id="rId13"/>
    <p:sldId id="278" r:id="rId14"/>
    <p:sldId id="272" r:id="rId15"/>
    <p:sldId id="273" r:id="rId16"/>
    <p:sldId id="276" r:id="rId17"/>
    <p:sldId id="267" r:id="rId18"/>
    <p:sldId id="281" r:id="rId19"/>
    <p:sldId id="282" r:id="rId20"/>
    <p:sldId id="283" r:id="rId21"/>
    <p:sldId id="263" r:id="rId22"/>
    <p:sldId id="284" r:id="rId23"/>
    <p:sldId id="275" r:id="rId24"/>
    <p:sldId id="285" r:id="rId25"/>
    <p:sldId id="286" r:id="rId26"/>
    <p:sldId id="266" r:id="rId27"/>
    <p:sldId id="268" r:id="rId28"/>
    <p:sldId id="271" r:id="rId29"/>
    <p:sldId id="259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97" autoAdjust="0"/>
  </p:normalViewPr>
  <p:slideViewPr>
    <p:cSldViewPr>
      <p:cViewPr varScale="1">
        <p:scale>
          <a:sx n="43" d="100"/>
          <a:sy n="4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CC70-B063-459E-8C81-4740A717E10F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B9BA-4C58-431A-966B-3A0BE1CC2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0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CC70-B063-459E-8C81-4740A717E10F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B9BA-4C58-431A-966B-3A0BE1CC2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0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CC70-B063-459E-8C81-4740A717E10F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B9BA-4C58-431A-966B-3A0BE1CC2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16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CC70-B063-459E-8C81-4740A717E10F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B9BA-4C58-431A-966B-3A0BE1CC2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3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CC70-B063-459E-8C81-4740A717E10F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B9BA-4C58-431A-966B-3A0BE1CC2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81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CC70-B063-459E-8C81-4740A717E10F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B9BA-4C58-431A-966B-3A0BE1CC2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9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CC70-B063-459E-8C81-4740A717E10F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B9BA-4C58-431A-966B-3A0BE1CC2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9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CC70-B063-459E-8C81-4740A717E10F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B9BA-4C58-431A-966B-3A0BE1CC2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91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CC70-B063-459E-8C81-4740A717E10F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B9BA-4C58-431A-966B-3A0BE1CC2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93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CC70-B063-459E-8C81-4740A717E10F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B9BA-4C58-431A-966B-3A0BE1CC2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96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CC70-B063-459E-8C81-4740A717E10F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B9BA-4C58-431A-966B-3A0BE1CC2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08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3CC70-B063-459E-8C81-4740A717E10F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4B9BA-4C58-431A-966B-3A0BE1CC2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19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mondoblog.se/data/filearchive/79973.710x0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dic.academic.ru/pictures/es/268470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027.radikal.ru/1003/21/51febb5573ad.jpg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42.radikal.ru/i096/1010/53/a1a2c9a8066d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15.nnm.ru/8/6/2/2/7/89928cfab376afa4c6dfae7906f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img0.liveinternet.ru/images/attach/c/0/40/657/40657744_12129_thumb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alkir.narod.ru/rh-book/l-kap9/kramskoy-2-s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hyperlink" Target="http://biography.sgu.ru/bio/data/files/pictures/image/38219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213285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Открытый урок по литературе в 6Б классе по рассказу И. Бунина «Лапти»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7448872" cy="3649960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Составила</a:t>
            </a:r>
          </a:p>
          <a:p>
            <a:pPr algn="l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учитель </a:t>
            </a:r>
          </a:p>
          <a:p>
            <a:pPr algn="l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МБОУ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АСОШ №2 </a:t>
            </a:r>
          </a:p>
          <a:p>
            <a:pPr algn="l"/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орода Аксая</a:t>
            </a:r>
          </a:p>
          <a:p>
            <a:pPr algn="l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Поспелова</a:t>
            </a:r>
            <a:endParaRPr lang="en-US" sz="2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Валентина </a:t>
            </a:r>
            <a:endParaRPr lang="en-US" sz="2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Викторовна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hobbit\Pictures\2012_01_01\валенти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94516"/>
            <a:ext cx="4889103" cy="354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1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88631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>Лапти, лапоть</a:t>
            </a:r>
            <a:r>
              <a:rPr lang="ru-RU" sz="3600" b="1" i="1" dirty="0">
                <a:solidFill>
                  <a:srgbClr val="002060"/>
                </a:solidFill>
              </a:rPr>
              <a:t> (</a:t>
            </a:r>
            <a:r>
              <a:rPr lang="ru-RU" sz="3600" b="1" i="1" dirty="0" err="1">
                <a:solidFill>
                  <a:srgbClr val="002060"/>
                </a:solidFill>
              </a:rPr>
              <a:t>ед.число</a:t>
            </a:r>
            <a:r>
              <a:rPr lang="ru-RU" sz="3600" b="1" i="1" dirty="0">
                <a:solidFill>
                  <a:srgbClr val="002060"/>
                </a:solidFill>
              </a:rPr>
              <a:t>) (</a:t>
            </a:r>
            <a:r>
              <a:rPr lang="ru-RU" sz="3600" b="1" i="1" dirty="0" err="1">
                <a:solidFill>
                  <a:srgbClr val="002060"/>
                </a:solidFill>
              </a:rPr>
              <a:t>т.с</a:t>
            </a:r>
            <a:r>
              <a:rPr lang="ru-RU" sz="3600" b="1" i="1" dirty="0">
                <a:solidFill>
                  <a:srgbClr val="002060"/>
                </a:solidFill>
              </a:rPr>
              <a:t>. Ожегова) </a:t>
            </a:r>
            <a:r>
              <a:rPr lang="ru-RU" b="1" i="1" dirty="0">
                <a:solidFill>
                  <a:srgbClr val="002060"/>
                </a:solidFill>
              </a:rPr>
              <a:t>– в старое время: крестьянская обувь, сплетенная из лыка, охватывающая только стопу.</a:t>
            </a:r>
          </a:p>
          <a:p>
            <a:pPr marL="109728" indent="0" fontAlgn="auto">
              <a:spcAft>
                <a:spcPts val="0"/>
              </a:spcAft>
              <a:buNone/>
              <a:defRPr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ЛЫКО </a:t>
            </a:r>
            <a:r>
              <a:rPr lang="ru-RU" sz="2800" b="1" i="1" dirty="0">
                <a:solidFill>
                  <a:srgbClr val="002060"/>
                </a:solidFill>
              </a:rPr>
              <a:t>- молодой луб, волокнистое, неокрепшее </a:t>
            </a:r>
            <a:r>
              <a:rPr lang="ru-RU" sz="2800" b="1" i="1" dirty="0" err="1">
                <a:solidFill>
                  <a:srgbClr val="002060"/>
                </a:solidFill>
              </a:rPr>
              <a:t>подкорье</a:t>
            </a:r>
            <a:r>
              <a:rPr lang="ru-RU" sz="2800" b="1" i="1" dirty="0">
                <a:solidFill>
                  <a:srgbClr val="002060"/>
                </a:solidFill>
              </a:rPr>
              <a:t>, со всякого дерева (под </a:t>
            </a:r>
            <a:r>
              <a:rPr lang="ru-RU" sz="2800" b="1" i="1" dirty="0" err="1">
                <a:solidFill>
                  <a:srgbClr val="002060"/>
                </a:solidFill>
              </a:rPr>
              <a:t>корою</a:t>
            </a:r>
            <a:r>
              <a:rPr lang="ru-RU" sz="2800" b="1" i="1" dirty="0">
                <a:solidFill>
                  <a:srgbClr val="002060"/>
                </a:solidFill>
              </a:rPr>
              <a:t> луб; под ним мезга, под нею </a:t>
            </a:r>
            <a:r>
              <a:rPr lang="ru-RU" sz="2800" b="1" i="1" dirty="0" err="1">
                <a:solidFill>
                  <a:srgbClr val="002060"/>
                </a:solidFill>
              </a:rPr>
              <a:t>блонь</a:t>
            </a:r>
            <a:r>
              <a:rPr lang="ru-RU" sz="2800" b="1" i="1" dirty="0">
                <a:solidFill>
                  <a:srgbClr val="002060"/>
                </a:solidFill>
              </a:rPr>
              <a:t>, молодая древесина). </a:t>
            </a:r>
            <a:r>
              <a:rPr lang="ru-RU" sz="2800" b="1" i="1" dirty="0" err="1">
                <a:solidFill>
                  <a:srgbClr val="002060"/>
                </a:solidFill>
              </a:rPr>
              <a:t>Подкорье</a:t>
            </a:r>
            <a:r>
              <a:rPr lang="ru-RU" sz="2800" b="1" i="1" dirty="0">
                <a:solidFill>
                  <a:srgbClr val="002060"/>
                </a:solidFill>
              </a:rPr>
              <a:t> молодой липы, идущее у нас особ. на лапти; луб.</a:t>
            </a:r>
          </a:p>
          <a:p>
            <a:endParaRPr lang="ru-RU" dirty="0"/>
          </a:p>
        </p:txBody>
      </p:sp>
      <p:pic>
        <p:nvPicPr>
          <p:cNvPr id="7" name="Picture 2" descr="G:\7 лапти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652963"/>
            <a:ext cx="2533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01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верста = 1.0668 километра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ru-RU" altLang="ru-RU" sz="3600" b="1" i="1" dirty="0" smtClean="0">
                <a:solidFill>
                  <a:schemeClr val="tx2">
                    <a:lumMod val="10000"/>
                  </a:schemeClr>
                </a:solidFill>
              </a:rPr>
              <a:t>Лавка</a:t>
            </a:r>
            <a:r>
              <a:rPr lang="ru-RU" altLang="ru-RU" b="1" i="1" dirty="0" smtClean="0">
                <a:solidFill>
                  <a:schemeClr val="tx2">
                    <a:lumMod val="10000"/>
                  </a:schemeClr>
                </a:solidFill>
              </a:rPr>
              <a:t> (англ. </a:t>
            </a:r>
            <a:r>
              <a:rPr lang="ru-RU" altLang="ru-RU" b="1" i="1" dirty="0" err="1" smtClean="0">
                <a:solidFill>
                  <a:schemeClr val="tx2">
                    <a:lumMod val="10000"/>
                  </a:schemeClr>
                </a:solidFill>
              </a:rPr>
              <a:t>store</a:t>
            </a:r>
            <a:r>
              <a:rPr lang="ru-RU" altLang="ru-RU" b="1" i="1" dirty="0" smtClean="0">
                <a:solidFill>
                  <a:schemeClr val="tx2">
                    <a:lumMod val="10000"/>
                  </a:schemeClr>
                </a:solidFill>
              </a:rPr>
              <a:t>) — небольшой магазин, названный от лавки, на которой торговцы (лавочники) раскладывали свой товар (Ср. Бакалейная лавка, Книжная</a:t>
            </a:r>
          </a:p>
          <a:p>
            <a:r>
              <a:rPr lang="ru-RU" alt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Обыдёнкой</a:t>
            </a:r>
            <a:r>
              <a:rPr lang="ru-RU" altLang="ru-RU" b="1" i="1" dirty="0" smtClean="0">
                <a:solidFill>
                  <a:schemeClr val="accent6">
                    <a:lumMod val="50000"/>
                  </a:schemeClr>
                </a:solidFill>
              </a:rPr>
              <a:t> - Толковый словарь Ушакова - Обыдёнкой - нареч. (</a:t>
            </a:r>
            <a:r>
              <a:rPr lang="ru-RU" alt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простореч</a:t>
            </a:r>
            <a:r>
              <a:rPr lang="ru-RU" altLang="ru-RU" b="1" i="1" dirty="0" smtClean="0">
                <a:solidFill>
                  <a:schemeClr val="accent6">
                    <a:lumMod val="50000"/>
                  </a:schemeClr>
                </a:solidFill>
              </a:rPr>
              <a:t>.). В течение одного дня.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34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</a:rPr>
              <a:t>Зипун(полукафтан) </a:t>
            </a:r>
            <a:r>
              <a:rPr lang="ru-RU" sz="3600" b="1" i="1" dirty="0" smtClean="0"/>
              <a:t>— в старину — верхняя одежда у крестьян. Представляет собой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кафтан</a:t>
            </a:r>
            <a:r>
              <a:rPr lang="ru-RU" sz="3600" b="1" i="1" dirty="0" smtClean="0"/>
              <a:t>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без воротника</a:t>
            </a:r>
            <a:r>
              <a:rPr lang="ru-RU" sz="3600" b="1" i="1" dirty="0" smtClean="0"/>
              <a:t>, изготовленный из грубого самодельного сукна ярких цветов .</a:t>
            </a:r>
            <a:br>
              <a:rPr lang="ru-RU" sz="3600" b="1" i="1" dirty="0" smtClean="0"/>
            </a:br>
            <a:endParaRPr lang="ru-RU" sz="3600" b="1" i="1" dirty="0"/>
          </a:p>
        </p:txBody>
      </p:sp>
      <p:pic>
        <p:nvPicPr>
          <p:cNvPr id="4" name="Picture 4" descr="C:\Documents and Settings\Dimasta.WINPC\Рабочий стол\zip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2376264" cy="342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Dimasta.WINPC\Рабочий стол\2-030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8160" y="3140968"/>
            <a:ext cx="2939994" cy="342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1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7" descr="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0536" y="2817018"/>
            <a:ext cx="2961903" cy="3605795"/>
          </a:xfrm>
        </p:spPr>
      </p:pic>
      <p:pic>
        <p:nvPicPr>
          <p:cNvPr id="8" name="Picture 3" descr="G:\7 лапти\bun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7" y="1007731"/>
            <a:ext cx="4104456" cy="4617513"/>
          </a:xfrm>
        </p:spPr>
      </p:pic>
      <p:pic>
        <p:nvPicPr>
          <p:cNvPr id="9" name="Picture 4" descr="G:\7 лапти\image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6673"/>
            <a:ext cx="222581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99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0070C0"/>
                </a:solidFill>
              </a:rPr>
              <a:t>Словарная работа по тексту</a:t>
            </a:r>
            <a:endParaRPr lang="ru-RU" sz="3600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800" b="1" i="1" dirty="0" smtClean="0">
                <a:solidFill>
                  <a:srgbClr val="0070C0"/>
                </a:solidFill>
              </a:rPr>
              <a:t>РОЗВАЛЬНИ,</a:t>
            </a:r>
            <a:r>
              <a:rPr lang="ru-RU" altLang="ru-RU" sz="2800" b="1" i="1" dirty="0" smtClean="0"/>
              <a:t> розвальней, ед. нет. Крестьянские низкие и широкие сани без сидения, с расходящимися врозь от передка боками. Толковый словарь Ушакова. Д.Н. Ушаков. 1935 1940 …</a:t>
            </a:r>
          </a:p>
          <a:p>
            <a:endParaRPr lang="ru-RU" dirty="0"/>
          </a:p>
        </p:txBody>
      </p:sp>
      <p:pic>
        <p:nvPicPr>
          <p:cNvPr id="4" name="Picture 3" descr="C:\Documents and Settings\Dimasta.WINPC\Рабочий стол\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933824"/>
            <a:ext cx="3887574" cy="266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Dimasta.WINPC\Рабочий стол\images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419" y="3501008"/>
            <a:ext cx="4399070" cy="345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58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Словарная работа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i="1" dirty="0" err="1" smtClean="0">
                <a:solidFill>
                  <a:srgbClr val="FF0000"/>
                </a:solidFill>
              </a:rPr>
              <a:t>Ху́тор</a:t>
            </a:r>
            <a:r>
              <a:rPr lang="ru-RU" altLang="ru-RU" b="1" i="1" dirty="0" smtClean="0"/>
              <a:t> (мн. число хутора́) — населённый пункт крайне маленького размера; отдельная крестьянская усадьба с обособленным хозяйством.</a:t>
            </a:r>
          </a:p>
          <a:p>
            <a:endParaRPr lang="ru-RU" altLang="ru-RU" b="1" i="1" dirty="0" smtClean="0"/>
          </a:p>
          <a:p>
            <a:r>
              <a:rPr lang="ru-RU" altLang="ru-RU" b="1" i="1" dirty="0" smtClean="0"/>
              <a:t>Включает в себя обычно не больше десятка строений. </a:t>
            </a:r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57330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Бездна снежного урагана и мрака - </a:t>
            </a:r>
            <a:r>
              <a:rPr lang="ru-RU" sz="4000" b="1" i="1" dirty="0" smtClean="0"/>
              <a:t>метафора</a:t>
            </a:r>
            <a:endParaRPr lang="ru-RU" sz="4000" b="1" i="1" dirty="0"/>
          </a:p>
        </p:txBody>
      </p:sp>
      <p:pic>
        <p:nvPicPr>
          <p:cNvPr id="4" name="Picture 2" descr="C:\Documents and Settings\Dimasta.WINPC\Рабочий стол\5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91" y="1484784"/>
            <a:ext cx="9124309" cy="5171550"/>
          </a:xfrm>
        </p:spPr>
      </p:pic>
    </p:spTree>
    <p:extLst>
      <p:ext uri="{BB962C8B-B14F-4D97-AF65-F5344CB8AC3E}">
        <p14:creationId xmlns:p14="http://schemas.microsoft.com/office/powerpoint/2010/main" val="33385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Непроглядная вьюга (эпитет)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5" descr="http://www.mondoblog.se/data/filearchive/79973.710x0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0892"/>
            <a:ext cx="8352928" cy="539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0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10000"/>
                  </a:schemeClr>
                </a:solidFill>
              </a:rPr>
              <a:t>Задание для </a:t>
            </a:r>
            <a:r>
              <a:rPr lang="ru-RU" sz="3200" b="1" dirty="0">
                <a:solidFill>
                  <a:srgbClr val="FF0000"/>
                </a:solidFill>
              </a:rPr>
              <a:t>первой группы: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chemeClr val="tx2">
                    <a:lumMod val="10000"/>
                  </a:schemeClr>
                </a:solidFill>
              </a:rPr>
              <a:t>Заполнить таблицу 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«Цветовая гамма в рассказе Бунина»</a:t>
            </a:r>
            <a:br>
              <a:rPr lang="ru-RU" sz="3200" dirty="0">
                <a:solidFill>
                  <a:schemeClr val="tx2">
                    <a:lumMod val="10000"/>
                  </a:schemeClr>
                </a:solidFill>
              </a:rPr>
            </a:b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45116"/>
              </p:ext>
            </p:extLst>
          </p:nvPr>
        </p:nvGraphicFramePr>
        <p:xfrm>
          <a:off x="683568" y="1916832"/>
          <a:ext cx="7920881" cy="432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8027"/>
                <a:gridCol w="2616017"/>
                <a:gridCol w="2616837"/>
              </a:tblGrid>
              <a:tr h="14401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cs typeface="Aharoni" panose="02010803020104030203" pitchFamily="2" charset="-79"/>
                        </a:rPr>
                        <a:t>Языковые средства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Aharoni" panose="02010803020104030203" pitchFamily="2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Примеры</a:t>
                      </a:r>
                      <a:r>
                        <a:rPr lang="ru-RU" sz="2400" baseline="0" dirty="0" smtClean="0">
                          <a:effectLst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из текста (цитаты)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Роль 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в </a:t>
                      </a:r>
                      <a:r>
                        <a:rPr lang="ru-RU" sz="2400" dirty="0">
                          <a:effectLst/>
                        </a:rPr>
                        <a:t>произведении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803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Цветовая гамма в рассказе</a:t>
                      </a:r>
                      <a:endParaRPr lang="ru-RU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3525" y="3543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1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Задание для </a:t>
            </a:r>
            <a:r>
              <a:rPr lang="ru-RU" sz="3200" b="1" dirty="0">
                <a:solidFill>
                  <a:srgbClr val="FF0000"/>
                </a:solidFill>
              </a:rPr>
              <a:t>второй группы: 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Заполнить таблицу «Роль звуков в рассказе Бунина»</a:t>
            </a:r>
            <a:b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664051"/>
              </p:ext>
            </p:extLst>
          </p:nvPr>
        </p:nvGraphicFramePr>
        <p:xfrm>
          <a:off x="611560" y="1844824"/>
          <a:ext cx="8136903" cy="3744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0907"/>
                <a:gridCol w="2482609"/>
                <a:gridCol w="2483387"/>
              </a:tblGrid>
              <a:tr h="17641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Языковые средства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Примеры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 </a:t>
                      </a:r>
                      <a:r>
                        <a:rPr lang="ru-RU" sz="2800" dirty="0">
                          <a:effectLst/>
                        </a:rPr>
                        <a:t>из </a:t>
                      </a:r>
                      <a:endParaRPr lang="ru-RU" sz="28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текста (цитаты)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Роль </a:t>
                      </a:r>
                      <a:endParaRPr lang="ru-RU" sz="28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в </a:t>
                      </a:r>
                      <a:r>
                        <a:rPr lang="ru-RU" sz="2800" dirty="0">
                          <a:effectLst/>
                        </a:rPr>
                        <a:t>произведении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802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Звуки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8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Иван Алексеевич Бунин</a:t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22 октября 1870-08 ноября 1953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714356"/>
            <a:ext cx="8001056" cy="1828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ru-RU" sz="60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i-main-pic" descr="Картинка 17 из 29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12124"/>
            <a:ext cx="27717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322170" y="2430250"/>
            <a:ext cx="41433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«Одно есть только в мире счастье – весь Божий свет душой любить!»</a:t>
            </a:r>
          </a:p>
        </p:txBody>
      </p:sp>
    </p:spTree>
    <p:extLst>
      <p:ext uri="{BB962C8B-B14F-4D97-AF65-F5344CB8AC3E}">
        <p14:creationId xmlns:p14="http://schemas.microsoft.com/office/powerpoint/2010/main" val="18421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Задание для </a:t>
            </a:r>
            <a:r>
              <a:rPr lang="ru-RU" b="1" dirty="0">
                <a:solidFill>
                  <a:srgbClr val="FF0000"/>
                </a:solidFill>
              </a:rPr>
              <a:t>третьей группы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Найдите в тексте слова </a:t>
            </a:r>
            <a:r>
              <a:rPr lang="ru-RU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 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выпишите цитаты </a:t>
            </a:r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«наиболее </a:t>
            </a:r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живописные, наиболее сильные, связанные какой-то незримой и почти таинственной связью с повествованием. Как называются эти изобразительные </a:t>
            </a:r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средства </a:t>
            </a:r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языка</a:t>
            </a:r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?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Эпитет-</a:t>
            </a:r>
            <a:r>
              <a:rPr lang="ru-RU" altLang="ru-RU" dirty="0" smtClean="0">
                <a:solidFill>
                  <a:srgbClr val="993366"/>
                </a:solidFill>
              </a:rPr>
              <a:t>художественное определение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Метафора-</a:t>
            </a:r>
            <a:r>
              <a:rPr lang="ru-RU" altLang="ru-RU" dirty="0" smtClean="0">
                <a:solidFill>
                  <a:srgbClr val="993366"/>
                </a:solidFill>
              </a:rPr>
              <a:t>скрытое </a:t>
            </a:r>
            <a:r>
              <a:rPr lang="ru-RU" altLang="ru-RU" dirty="0">
                <a:solidFill>
                  <a:srgbClr val="993366"/>
                </a:solidFill>
              </a:rPr>
              <a:t>сравнение</a:t>
            </a:r>
          </a:p>
          <a:p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548680"/>
            <a:ext cx="3754760" cy="630932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alt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 ноября 1933 года газеты в Париже вышли с огромными заголовками "Бунин - Нобелевский лауреат".</a:t>
            </a:r>
            <a:r>
              <a:rPr lang="ru-RU" alt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Впервые за время существования этой премии награда по литературе была вручена русскому писателю. Всероссийская известность Бунина переросла во всемирную славу. 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ru-RU" sz="2000" b="1" dirty="0" smtClean="0">
              <a:solidFill>
                <a:srgbClr val="9933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000" b="1" dirty="0" smtClean="0">
                <a:solidFill>
                  <a:srgbClr val="993300"/>
                </a:solidFill>
              </a:rPr>
              <a:t>Каждый русский в Париже, даже тот, который не прочитал ни одной строчки Бунина, воспринял это как личный праздник. Русские люди испытали сладчайшее из чувств - благородное чувство национальной гордости.</a:t>
            </a:r>
            <a:r>
              <a:rPr lang="ru-RU" altLang="ru-RU" sz="2000" dirty="0" smtClean="0"/>
              <a:t> </a:t>
            </a:r>
          </a:p>
          <a:p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32048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21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>
                    <a:lumMod val="95000"/>
                  </a:schemeClr>
                </a:solidFill>
              </a:rPr>
              <a:t>Примерное заполнение таблиц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учащимися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первой группы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886518"/>
              </p:ext>
            </p:extLst>
          </p:nvPr>
        </p:nvGraphicFramePr>
        <p:xfrm>
          <a:off x="179512" y="908720"/>
          <a:ext cx="8788142" cy="6145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3444"/>
                <a:gridCol w="1332033"/>
                <a:gridCol w="3390196"/>
                <a:gridCol w="2152469"/>
              </a:tblGrid>
              <a:tr h="9361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Языковые средства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Примеры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Роль в произведении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Вывод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616" marR="60616" marT="0" marB="0"/>
                </a:tc>
              </a:tr>
              <a:tr h="52091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Цветовая гамма 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в </a:t>
                      </a:r>
                      <a:r>
                        <a:rPr lang="ru-RU" sz="2400" dirty="0">
                          <a:effectLst/>
                        </a:rPr>
                        <a:t>рассказе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Белый (снег);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Бледный (сумрак);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Красные (лапти);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Огнём (горит);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(Потонул) в белом;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Огненная (стена)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Белого (Нефёда)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Смерклось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Мрак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Белый цвет </a:t>
                      </a:r>
                      <a:r>
                        <a:rPr lang="ru-RU" sz="1800" kern="1200" dirty="0">
                          <a:effectLst/>
                        </a:rPr>
                        <a:t>помогает передать состояние природы, </a:t>
                      </a:r>
                      <a:r>
                        <a:rPr lang="ru-RU" sz="1800" kern="1200" dirty="0" smtClean="0">
                          <a:effectLst/>
                        </a:rPr>
                        <a:t>показать, </a:t>
                      </a:r>
                      <a:r>
                        <a:rPr lang="ru-RU" sz="1800" kern="1200" dirty="0">
                          <a:effectLst/>
                        </a:rPr>
                        <a:t>насколько она может оказаться жестокой по отношению к человеку.</a:t>
                      </a:r>
                      <a:endParaRPr lang="ru-RU" sz="1800" dirty="0">
                        <a:effectLst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На фоне </a:t>
                      </a:r>
                      <a:r>
                        <a:rPr lang="ru-RU" sz="1800" b="1" kern="1200" dirty="0">
                          <a:effectLst/>
                        </a:rPr>
                        <a:t>чёрной ночи, </a:t>
                      </a:r>
                      <a:r>
                        <a:rPr lang="ru-RU" sz="1800" kern="1200" dirty="0">
                          <a:effectLst/>
                        </a:rPr>
                        <a:t>снежный ураган кажется зловещим, читатель испытывает состояние тревоги за человека, оказавшегося в поле в такую погоду.</a:t>
                      </a:r>
                      <a:endParaRPr lang="ru-RU" sz="1800" dirty="0">
                        <a:effectLst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effectLst/>
                        </a:rPr>
                        <a:t>Красный цвет </a:t>
                      </a:r>
                      <a:r>
                        <a:rPr lang="ru-RU" sz="1800" kern="1200" dirty="0">
                          <a:effectLst/>
                        </a:rPr>
                        <a:t>символизирует страдания</a:t>
                      </a:r>
                      <a:r>
                        <a:rPr lang="ru-RU" sz="1800" kern="1200" dirty="0" smtClean="0">
                          <a:effectLst/>
                        </a:rPr>
                        <a:t>,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>
                          <a:effectLst/>
                        </a:rPr>
                        <a:t>мучения, самопожертвование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Эмоционально яркие картины невозможно представить без помощи цветовой гаммы и описания звуков, потому что писатель пишет не об отдельной судьбе, а о состоянии мира в целом, стремится раскрыть всю полноту чувств, всю сложную характеристику мира в цвете и звуках.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Автор стремится </a:t>
                      </a:r>
                      <a:r>
                        <a:rPr lang="ru-RU" sz="1600" dirty="0" smtClean="0">
                          <a:effectLst/>
                        </a:rPr>
                        <a:t>показать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взаимосвязь </a:t>
                      </a:r>
                      <a:r>
                        <a:rPr lang="ru-RU" sz="1600" dirty="0">
                          <a:effectLst/>
                        </a:rPr>
                        <a:t>мира природы и человека.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0616" marR="606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8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Альтдорфер</a:t>
            </a:r>
            <a:r>
              <a:rPr lang="ru-RU" b="1" i="1" dirty="0" smtClean="0">
                <a:solidFill>
                  <a:srgbClr val="FF0000"/>
                </a:solidFill>
              </a:rPr>
              <a:t> Альбрехт. Распятие: Христос на кресте. Мария и Иоанн</a:t>
            </a:r>
            <a:endParaRPr lang="ru-RU" b="1" i="1" dirty="0"/>
          </a:p>
        </p:txBody>
      </p:sp>
      <p:pic>
        <p:nvPicPr>
          <p:cNvPr id="4" name="Picture 2" descr="C:\Documents and Settings\Dimasta.WINPC\Рабочий стол\images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2479" y="1556792"/>
            <a:ext cx="5895352" cy="5112567"/>
          </a:xfrm>
        </p:spPr>
      </p:pic>
    </p:spTree>
    <p:extLst>
      <p:ext uri="{BB962C8B-B14F-4D97-AF65-F5344CB8AC3E}">
        <p14:creationId xmlns:p14="http://schemas.microsoft.com/office/powerpoint/2010/main" val="294145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Примерное заполнение </a:t>
            </a:r>
            <a:r>
              <a:rPr lang="ru-RU" sz="3200" b="1" dirty="0" smtClean="0"/>
              <a:t>таблицы</a:t>
            </a:r>
            <a:br>
              <a:rPr lang="ru-RU" sz="3200" b="1" dirty="0" smtClean="0"/>
            </a:br>
            <a:r>
              <a:rPr lang="ru-RU" sz="3200" b="1" dirty="0" smtClean="0"/>
              <a:t>учащимися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второй группы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576267"/>
              </p:ext>
            </p:extLst>
          </p:nvPr>
        </p:nvGraphicFramePr>
        <p:xfrm>
          <a:off x="899592" y="1628800"/>
          <a:ext cx="7776864" cy="504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2841"/>
                <a:gridCol w="1741550"/>
                <a:gridCol w="4432473"/>
              </a:tblGrid>
              <a:tr h="50405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Звуки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Дом гудел</a:t>
                      </a:r>
                      <a:r>
                        <a:rPr lang="ru-RU" sz="2000" dirty="0" smtClean="0">
                          <a:effectLst/>
                        </a:rPr>
                        <a:t>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Ребёнок жалобно плакал</a:t>
                      </a:r>
                      <a:r>
                        <a:rPr lang="ru-RU" sz="2000" dirty="0" smtClean="0">
                          <a:effectLst/>
                        </a:rPr>
                        <a:t>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Гул и грохот вьюги</a:t>
                      </a:r>
                      <a:r>
                        <a:rPr lang="ru-RU" sz="2000" dirty="0" smtClean="0">
                          <a:effectLst/>
                        </a:rPr>
                        <a:t>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Глухие голоса</a:t>
                      </a:r>
                      <a:r>
                        <a:rPr lang="ru-RU" sz="2000" dirty="0" smtClean="0">
                          <a:effectLst/>
                        </a:rPr>
                        <a:t>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Зловещий стук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Какой приём использует автор при передаче звуков? 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</a:t>
                      </a:r>
                      <a:endParaRPr lang="ru-RU" sz="2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</a:rPr>
                        <a:t>И в данном случае </a:t>
                      </a:r>
                      <a:r>
                        <a:rPr lang="ru-RU" sz="2400" i="1" dirty="0">
                          <a:solidFill>
                            <a:srgbClr val="FF0000"/>
                          </a:solidFill>
                          <a:effectLst/>
                        </a:rPr>
                        <a:t>приём антитезы</a:t>
                      </a:r>
                      <a:r>
                        <a:rPr lang="ru-RU" sz="2400" i="1" dirty="0">
                          <a:effectLst/>
                        </a:rPr>
                        <a:t> помогает глубже ощутить состояние бушующей природы и людей, оказавшихся в её власти.</a:t>
                      </a:r>
                      <a:endParaRPr lang="ru-RU" sz="2400" i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6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</a:rPr>
              <a:t>Живописные слова, необходимые для повествования</a:t>
            </a:r>
            <a:endParaRPr lang="ru-RU" sz="3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«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непроглядная</a:t>
            </a:r>
            <a:r>
              <a:rPr lang="ru-RU" dirty="0"/>
              <a:t> вьюга</a:t>
            </a:r>
            <a:r>
              <a:rPr lang="ru-RU" dirty="0" smtClean="0"/>
              <a:t>»-эпитет; </a:t>
            </a:r>
            <a:endParaRPr lang="ru-RU" dirty="0"/>
          </a:p>
          <a:p>
            <a:pPr lvl="0"/>
            <a:r>
              <a:rPr lang="ru-RU" dirty="0"/>
              <a:t>«такая </a:t>
            </a:r>
            <a:r>
              <a:rPr lang="ru-R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страсть</a:t>
            </a:r>
            <a:r>
              <a:rPr lang="ru-RU" dirty="0"/>
              <a:t>»;</a:t>
            </a:r>
          </a:p>
          <a:p>
            <a:pPr lvl="0"/>
            <a:r>
              <a:rPr lang="ru-RU" dirty="0"/>
              <a:t>«белое, куда-то бешено несущееся степное мор»,</a:t>
            </a:r>
          </a:p>
          <a:p>
            <a:pPr lvl="0"/>
            <a:r>
              <a:rPr lang="ru-RU" dirty="0"/>
              <a:t>«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бездна</a:t>
            </a:r>
            <a:r>
              <a:rPr lang="ru-RU" dirty="0"/>
              <a:t> снежного урагана и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мрака</a:t>
            </a:r>
            <a:r>
              <a:rPr lang="ru-RU" dirty="0"/>
              <a:t>» </a:t>
            </a:r>
          </a:p>
          <a:p>
            <a:r>
              <a:rPr lang="ru-RU" dirty="0"/>
              <a:t>           стук в дверь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«зловещим»?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22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>фуксин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8219256" cy="4569371"/>
          </a:xfrm>
        </p:spPr>
        <p:txBody>
          <a:bodyPr>
            <a:normAutofit/>
          </a:bodyPr>
          <a:lstStyle/>
          <a:p>
            <a:r>
              <a:rPr lang="ru-RU" altLang="ru-RU" sz="3200" b="1" i="1" dirty="0" smtClean="0"/>
              <a:t>зеленые кристаллы с металлическим блеском, водные растворы пурпурно-красного цвета. Краситель, малостойкий на свету. Один из первых синтетических красителей (получен в 1856 Я. </a:t>
            </a:r>
            <a:r>
              <a:rPr lang="ru-RU" altLang="ru-RU" sz="3200" b="1" i="1" dirty="0" err="1" smtClean="0"/>
              <a:t>Натансоном</a:t>
            </a:r>
            <a:r>
              <a:rPr lang="ru-RU" altLang="ru-RU" sz="3200" b="1" i="1" dirty="0" smtClean="0"/>
              <a:t>). Назван фуксином из-за сходства цвета с окраской цветов фуксии.</a:t>
            </a:r>
          </a:p>
          <a:p>
            <a:endParaRPr lang="ru-RU" sz="3200" b="1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85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Фуксия - фуксин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3" descr="D:\School1 (209)\Рабочий стол\7 лапти\fuksia-1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701862"/>
            <a:ext cx="6907732" cy="4607457"/>
          </a:xfrm>
        </p:spPr>
      </p:pic>
    </p:spTree>
    <p:extLst>
      <p:ext uri="{BB962C8B-B14F-4D97-AF65-F5344CB8AC3E}">
        <p14:creationId xmlns:p14="http://schemas.microsoft.com/office/powerpoint/2010/main" val="2547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Словарная работа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ru-RU" altLang="ru-RU" sz="3600" b="1" i="1" dirty="0" smtClean="0">
                <a:solidFill>
                  <a:srgbClr val="FF0000"/>
                </a:solidFill>
              </a:rPr>
              <a:t>Нравственность </a:t>
            </a:r>
            <a:r>
              <a:rPr lang="ru-RU" altLang="ru-RU" sz="3600" b="1" i="1" dirty="0" smtClean="0"/>
              <a:t>- это внутренние духовные качества, правила поведения человека.</a:t>
            </a:r>
          </a:p>
          <a:p>
            <a:pPr marL="0" indent="0">
              <a:buNone/>
            </a:pPr>
            <a:r>
              <a:rPr lang="ru-RU" altLang="ru-RU" sz="3600" b="1" i="1" dirty="0" smtClean="0">
                <a:solidFill>
                  <a:srgbClr val="FF0000"/>
                </a:solidFill>
              </a:rPr>
              <a:t>Нравственный выбор </a:t>
            </a:r>
            <a:r>
              <a:rPr lang="ru-RU" altLang="ru-RU" sz="3600" b="1" i="1" dirty="0" smtClean="0"/>
              <a:t>- соответствующий требованиям высокой нравственности. </a:t>
            </a:r>
          </a:p>
          <a:p>
            <a:endParaRPr lang="ru-RU" sz="3600" b="1" i="1" dirty="0"/>
          </a:p>
        </p:txBody>
      </p:sp>
      <p:pic>
        <p:nvPicPr>
          <p:cNvPr id="4" name="Picture 3" descr="G:\7 лапти\0_4485c_524a4eec_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77072"/>
            <a:ext cx="2483768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71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3008313" cy="55774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 1939 г. Бунин пишет письмо Сталину с просьбой о возвращении в Россию. Письмо было передано за три дня до Великой Отечественной войны. Все, что имело отношение не к войне, отодвинулось на задний план. Письмо осталось без ответа. Бунину не суждено было вернуться на Родину.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i-main-pic" descr="Картинка 8 из 1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753" y="273050"/>
            <a:ext cx="4170343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9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Стихотворение Ивана Бунина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«Мать»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4" descr="и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4896544" cy="547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00808"/>
            <a:ext cx="273630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4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7089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В чём красота души человеческой?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В нравственном выборе, в любви, в самоотверженности, в сострадании, в доброте, во взаимопомощи.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34172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altLang="ru-RU" sz="4000" b="1" i="1" dirty="0">
                <a:solidFill>
                  <a:srgbClr val="FFFF00"/>
                </a:solidFill>
              </a:rPr>
              <a:t>Главная мысль рассказа:</a:t>
            </a:r>
            <a:r>
              <a:rPr lang="ru-RU" altLang="ru-RU" sz="4000" i="1" dirty="0">
                <a:solidFill>
                  <a:srgbClr val="FFFF00"/>
                </a:solidFill>
              </a:rPr>
              <a:t>  </a:t>
            </a:r>
            <a:endParaRPr lang="ru-RU" altLang="ru-RU" sz="4000" i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altLang="ru-RU" sz="4000" i="1" dirty="0" smtClean="0">
                <a:solidFill>
                  <a:srgbClr val="FFFF00"/>
                </a:solidFill>
              </a:rPr>
              <a:t>за </a:t>
            </a:r>
            <a:r>
              <a:rPr lang="ru-RU" altLang="ru-RU" sz="4000" i="1" dirty="0">
                <a:solidFill>
                  <a:srgbClr val="FFFF00"/>
                </a:solidFill>
              </a:rPr>
              <a:t>смертью неостановимо </a:t>
            </a:r>
            <a:r>
              <a:rPr lang="ru-RU" altLang="ru-RU" sz="4000" i="1" dirty="0" smtClean="0">
                <a:solidFill>
                  <a:srgbClr val="FFFF00"/>
                </a:solidFill>
              </a:rPr>
              <a:t>идёт жизнь</a:t>
            </a:r>
          </a:p>
          <a:p>
            <a:pPr marL="609600" indent="-609600"/>
            <a:r>
              <a:rPr lang="ru-RU" altLang="ru-RU" sz="3600" dirty="0" smtClean="0"/>
              <a:t>И.А</a:t>
            </a:r>
            <a:r>
              <a:rPr lang="ru-RU" altLang="ru-RU" sz="3600" dirty="0"/>
              <a:t>. Бунина волнует тайна русской души.</a:t>
            </a:r>
          </a:p>
          <a:p>
            <a:pPr marL="609600" indent="-609600"/>
            <a:r>
              <a:rPr lang="ru-RU" altLang="ru-RU" sz="3600" dirty="0"/>
              <a:t>У Нефеда душа добрая, он переживает за ребенка. Пытаясь помочь ребенку и его матери спасает мужиков.</a:t>
            </a:r>
          </a:p>
          <a:p>
            <a:pPr marL="609600" indent="-609600"/>
            <a:r>
              <a:rPr lang="ru-RU" altLang="ru-RU" sz="3600" dirty="0"/>
              <a:t>Этот рассказ о доброте и самоотверженности, о жизни и смерти.</a:t>
            </a:r>
          </a:p>
          <a:p>
            <a:endParaRPr lang="ru-RU" altLang="ru-RU" sz="4000" i="1" dirty="0">
              <a:solidFill>
                <a:srgbClr val="FFFF00"/>
              </a:solidFill>
            </a:endParaRP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433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i="1" dirty="0" smtClean="0">
                <a:solidFill>
                  <a:srgbClr val="0070C0"/>
                </a:solidFill>
              </a:rPr>
              <a:t>Потонул в белом, куда-то несущемся степном море</a:t>
            </a:r>
            <a:endParaRPr lang="ru-RU" sz="3600" i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Documents and Settings\Dimasta.WINPC\Рабочий стол\images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489976"/>
            <a:ext cx="8208912" cy="5285776"/>
          </a:xfrm>
        </p:spPr>
      </p:pic>
    </p:spTree>
    <p:extLst>
      <p:ext uri="{BB962C8B-B14F-4D97-AF65-F5344CB8AC3E}">
        <p14:creationId xmlns:p14="http://schemas.microsoft.com/office/powerpoint/2010/main" val="325631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FFC000"/>
                </a:solidFill>
                <a:latin typeface="Monotype Corsiva" pitchFamily="66" charset="0"/>
              </a:rPr>
              <a:t>Страдать</a:t>
            </a:r>
            <a:r>
              <a:rPr lang="ru-RU" sz="3600" dirty="0">
                <a:solidFill>
                  <a:srgbClr val="92D050"/>
                </a:solidFill>
                <a:latin typeface="Monotype Corsiva" pitchFamily="66" charset="0"/>
              </a:rPr>
              <a:t> – самому переживать что-либо.</a:t>
            </a:r>
            <a:br>
              <a:rPr lang="ru-RU" sz="3600" dirty="0">
                <a:solidFill>
                  <a:srgbClr val="92D050"/>
                </a:solidFill>
                <a:latin typeface="Monotype Corsiva" pitchFamily="66" charset="0"/>
              </a:rPr>
            </a:br>
            <a:r>
              <a:rPr lang="ru-RU" sz="3600" dirty="0">
                <a:solidFill>
                  <a:srgbClr val="FFC000"/>
                </a:solidFill>
                <a:latin typeface="Monotype Corsiva" pitchFamily="66" charset="0"/>
              </a:rPr>
              <a:t>Милосердие</a:t>
            </a:r>
            <a:r>
              <a:rPr lang="ru-RU" sz="3600" dirty="0">
                <a:solidFill>
                  <a:srgbClr val="92D050"/>
                </a:solidFill>
                <a:latin typeface="Monotype Corsiva" pitchFamily="66" charset="0"/>
              </a:rPr>
              <a:t> – любить кого-то, проявлять к нему сострадание, помочь в чем-нибудь.</a:t>
            </a:r>
            <a:br>
              <a:rPr lang="ru-RU" sz="3600" dirty="0">
                <a:solidFill>
                  <a:srgbClr val="92D050"/>
                </a:solidFill>
                <a:latin typeface="Monotype Corsiva" pitchFamily="66" charset="0"/>
              </a:rPr>
            </a:br>
            <a:r>
              <a:rPr lang="ru-RU" sz="3600" dirty="0">
                <a:solidFill>
                  <a:srgbClr val="FFC000"/>
                </a:solidFill>
                <a:latin typeface="Monotype Corsiva" pitchFamily="66" charset="0"/>
              </a:rPr>
              <a:t>Сострадать</a:t>
            </a:r>
            <a:r>
              <a:rPr lang="ru-RU" sz="3600" dirty="0">
                <a:solidFill>
                  <a:srgbClr val="92D050"/>
                </a:solidFill>
                <a:latin typeface="Monotype Corsiva" pitchFamily="66" charset="0"/>
              </a:rPr>
              <a:t> – сопереживать какому-то человеку.</a:t>
            </a:r>
            <a:br>
              <a:rPr lang="ru-RU" sz="3600" dirty="0">
                <a:solidFill>
                  <a:srgbClr val="92D050"/>
                </a:solidFill>
                <a:latin typeface="Monotype Corsiva" pitchFamily="66" charset="0"/>
              </a:rPr>
            </a:br>
            <a:r>
              <a:rPr lang="ru-RU" sz="3600" dirty="0">
                <a:solidFill>
                  <a:srgbClr val="FFC000"/>
                </a:solidFill>
                <a:latin typeface="Monotype Corsiva" pitchFamily="66" charset="0"/>
              </a:rPr>
              <a:t>Гуманный</a:t>
            </a:r>
            <a:r>
              <a:rPr lang="ru-RU" sz="3600" dirty="0">
                <a:solidFill>
                  <a:srgbClr val="92D050"/>
                </a:solidFill>
                <a:latin typeface="Monotype Corsiva" pitchFamily="66" charset="0"/>
              </a:rPr>
              <a:t> – тот, кто любит людей.</a:t>
            </a:r>
            <a:endParaRPr lang="ru-RU" sz="3600" dirty="0"/>
          </a:p>
        </p:txBody>
      </p:sp>
      <p:pic>
        <p:nvPicPr>
          <p:cNvPr id="4" name="Picture 2" descr="Картинка 50 из 1309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93096"/>
            <a:ext cx="1712079" cy="236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37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Рассказ И. Бунина «Лапти»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i-main-pic" descr="Картинка 16 из 13144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4104457" cy="377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-main-pic" descr="Картинка 5 из 1314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420889"/>
            <a:ext cx="381000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79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Портрет героя рассказа</a:t>
            </a:r>
            <a:endParaRPr lang="ru-RU" b="1" i="1" dirty="0"/>
          </a:p>
        </p:txBody>
      </p:sp>
      <p:sp>
        <p:nvSpPr>
          <p:cNvPr id="4" name="Заголовок 3"/>
          <p:cNvSpPr>
            <a:spLocks noGrp="1"/>
          </p:cNvSpPr>
          <p:nvPr>
            <p:ph idx="1"/>
          </p:nvPr>
        </p:nvSpPr>
        <p:spPr>
          <a:xfrm>
            <a:off x="179512" y="1412777"/>
            <a:ext cx="8229600" cy="5256584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Федор в переводе с греческого означает «Бог». </a:t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Нефед – это не Бог.</a:t>
            </a:r>
          </a:p>
          <a:p>
            <a:pPr marL="0" indent="0" eaLnBrk="1" hangingPunct="1">
              <a:buNone/>
              <a:defRPr/>
            </a:pPr>
            <a:endParaRPr lang="ru-RU" sz="4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marL="0" indent="0" eaLnBrk="1" hangingPunct="1">
              <a:buNone/>
              <a:defRPr/>
            </a:pPr>
            <a:endParaRPr lang="ru-RU" sz="44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marL="0" indent="0" eaLnBrk="1" hangingPunct="1">
              <a:buNone/>
              <a:defRPr/>
            </a:pPr>
            <a:endParaRPr lang="ru-RU" sz="4400" b="1" dirty="0" smtClean="0">
              <a:solidFill>
                <a:srgbClr val="002060"/>
              </a:solidFill>
              <a:latin typeface="Monotype Corsiva" pitchFamily="66" charset="0"/>
              <a:cs typeface="Miriam" panose="020B0502050101010101" pitchFamily="34" charset="-79"/>
            </a:endParaRPr>
          </a:p>
          <a:p>
            <a:pPr marL="0" indent="0" eaLnBrk="1" hangingPunct="1">
              <a:buNone/>
              <a:defRPr/>
            </a:pPr>
            <a:r>
              <a:rPr lang="ru-RU" sz="4400" b="1" dirty="0" err="1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  <a:cs typeface="Miriam" panose="020B0502050101010101" pitchFamily="34" charset="-79"/>
              </a:rPr>
              <a:t>В.Перов</a:t>
            </a:r>
            <a:r>
              <a:rPr lang="ru-RU" sz="4400" b="1" dirty="0" smtClean="0">
                <a:solidFill>
                  <a:schemeClr val="tx2">
                    <a:lumMod val="10000"/>
                  </a:schemeClr>
                </a:solidFill>
                <a:latin typeface="Monotype Corsiva" pitchFamily="66" charset="0"/>
                <a:cs typeface="Miriam" panose="020B0502050101010101" pitchFamily="34" charset="-79"/>
              </a:rPr>
              <a:t>. Странник.</a:t>
            </a:r>
            <a:endParaRPr lang="ru-RU" sz="4400" b="1" dirty="0">
              <a:solidFill>
                <a:schemeClr val="tx2">
                  <a:lumMod val="10000"/>
                </a:schemeClr>
              </a:solidFill>
              <a:latin typeface="Monotype Corsiva" pitchFamily="66" charset="0"/>
              <a:cs typeface="Miriam" panose="020B0502050101010101" pitchFamily="34" charset="-79"/>
            </a:endParaRPr>
          </a:p>
        </p:txBody>
      </p:sp>
      <p:pic>
        <p:nvPicPr>
          <p:cNvPr id="5" name="Picture 2" descr="C:\Documents and Settings\Dimasta.WINPC\Рабочий стол\images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2492896"/>
            <a:ext cx="4098834" cy="4176464"/>
          </a:xfrm>
          <a:prstGeom prst="rect">
            <a:avLst/>
          </a:prstGeo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8701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Иван                                              Василий</a:t>
            </a:r>
            <a:b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Николаевич                                 Григорьевич Перов</a:t>
            </a:r>
            <a:b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Крамской «Полесовщик»        «Странник»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i-main-pic" descr="Картинка 16 из 19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816424" cy="490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-main-pic" descr="Картинка 1 из 21">
            <a:hlinkClick r:id="rId4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1"/>
            <a:ext cx="3456383" cy="522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0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Кузнецов Валерий. </a:t>
            </a:r>
            <a:br>
              <a:rPr lang="ru-RU" sz="3600" b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Натюрморт с лаптями. </a:t>
            </a:r>
            <a:r>
              <a:rPr lang="ru-RU" sz="3200" b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Материал: холст, масло. Размер: 40x70. 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 descr="G:\Бунин\kuznecov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9952" y="818355"/>
            <a:ext cx="4464496" cy="5925477"/>
          </a:xfrm>
        </p:spPr>
      </p:pic>
    </p:spTree>
    <p:extLst>
      <p:ext uri="{BB962C8B-B14F-4D97-AF65-F5344CB8AC3E}">
        <p14:creationId xmlns:p14="http://schemas.microsoft.com/office/powerpoint/2010/main" val="34573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897</Words>
  <Application>Microsoft Office PowerPoint</Application>
  <PresentationFormat>Экран (4:3)</PresentationFormat>
  <Paragraphs>119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Открытый урок по литературе в 6Б классе по рассказу И. Бунина «Лапти»</vt:lpstr>
      <vt:lpstr>Иван Алексеевич Бунин 22 октября 1870-08 ноября 1953</vt:lpstr>
      <vt:lpstr>Стихотворение Ивана Бунина «Мать»</vt:lpstr>
      <vt:lpstr>Потонул в белом, куда-то несущемся степном море</vt:lpstr>
      <vt:lpstr>Презентация PowerPoint</vt:lpstr>
      <vt:lpstr>Рассказ И. Бунина «Лапти»</vt:lpstr>
      <vt:lpstr>Портрет героя рассказа</vt:lpstr>
      <vt:lpstr>Иван                                              Василий Николаевич                                 Григорьевич Перов Крамской «Полесовщик»        «Странник»</vt:lpstr>
      <vt:lpstr>Презентация PowerPoint</vt:lpstr>
      <vt:lpstr>Презентация PowerPoint</vt:lpstr>
      <vt:lpstr>1 верста = 1.0668 километра</vt:lpstr>
      <vt:lpstr>Презентация PowerPoint</vt:lpstr>
      <vt:lpstr>Презентация PowerPoint</vt:lpstr>
      <vt:lpstr>Словарная работа по тексту</vt:lpstr>
      <vt:lpstr>Словарная работа</vt:lpstr>
      <vt:lpstr>Бездна снежного урагана и мрака - метафора</vt:lpstr>
      <vt:lpstr>Непроглядная вьюга (эпитет)</vt:lpstr>
      <vt:lpstr>Задание для первой группы: Заполнить таблицу «Цветовая гамма в рассказе Бунина» </vt:lpstr>
      <vt:lpstr>Задание для второй группы:  Заполнить таблицу «Роль звуков в рассказе Бунина» </vt:lpstr>
      <vt:lpstr>Задание для третьей группы: </vt:lpstr>
      <vt:lpstr>Презентация PowerPoint</vt:lpstr>
      <vt:lpstr>Примерное заполнение таблиц учащимися первой группы </vt:lpstr>
      <vt:lpstr>Альтдорфер Альбрехт. Распятие: Христос на кресте. Мария и Иоанн</vt:lpstr>
      <vt:lpstr>Примерное заполнение таблицы учащимися второй группы</vt:lpstr>
      <vt:lpstr>Живописные слова, необходимые для повествования</vt:lpstr>
      <vt:lpstr>фуксин</vt:lpstr>
      <vt:lpstr>Фуксия - фуксин</vt:lpstr>
      <vt:lpstr>Словарная работа</vt:lpstr>
      <vt:lpstr>Презентация PowerPoint</vt:lpstr>
      <vt:lpstr>В чём красота души человеческой? В нравственном выборе, в любви, в самоотверженности, в сострадании, в доброте, во взаимопомощи.</vt:lpstr>
    </vt:vector>
  </TitlesOfParts>
  <Company>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по литературе в 6Б классе по рассказу И. Бунина «Лапти»</dc:title>
  <dc:creator>hobbit</dc:creator>
  <cp:lastModifiedBy>hobbit</cp:lastModifiedBy>
  <cp:revision>59</cp:revision>
  <dcterms:created xsi:type="dcterms:W3CDTF">2014-02-17T07:41:36Z</dcterms:created>
  <dcterms:modified xsi:type="dcterms:W3CDTF">2014-02-19T18:21:27Z</dcterms:modified>
</cp:coreProperties>
</file>