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6" r:id="rId2"/>
    <p:sldId id="256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67" r:id="rId15"/>
    <p:sldId id="273" r:id="rId16"/>
    <p:sldId id="274" r:id="rId17"/>
    <p:sldId id="270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44" autoAdjust="0"/>
    <p:restoredTop sz="94660"/>
  </p:normalViewPr>
  <p:slideViewPr>
    <p:cSldViewPr>
      <p:cViewPr varScale="1">
        <p:scale>
          <a:sx n="58" d="100"/>
          <a:sy n="58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428604"/>
            <a:ext cx="5043494" cy="3714776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Урок русского языка в 6 В классе </a:t>
            </a:r>
            <a:br>
              <a:rPr lang="ru-RU" sz="2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по программа</a:t>
            </a:r>
            <a:br>
              <a:rPr lang="ru-RU" sz="2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А.Д.Шмелёва</a:t>
            </a:r>
            <a:br>
              <a:rPr lang="ru-RU" sz="2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</a:t>
            </a:r>
            <a:br>
              <a:rPr lang="ru-RU" sz="2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</a:t>
            </a:r>
            <a:r>
              <a:rPr lang="ru-RU" sz="20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МБОУ АСОШ № 2</a:t>
            </a:r>
            <a:br>
              <a:rPr lang="ru-RU" sz="20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0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Учитель</a:t>
            </a:r>
            <a:br>
              <a:rPr lang="ru-RU" sz="20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0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Поспелова В.В.</a:t>
            </a:r>
            <a:r>
              <a:rPr lang="ru-RU" sz="2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u="sng" dirty="0" smtClean="0"/>
              <a:t> </a:t>
            </a:r>
            <a:r>
              <a:rPr lang="ru-RU" i="1" u="sng" dirty="0" smtClean="0">
                <a:solidFill>
                  <a:srgbClr val="FF0000"/>
                </a:solidFill>
              </a:rPr>
              <a:t>Глава 5. </a:t>
            </a:r>
          </a:p>
          <a:p>
            <a:pPr>
              <a:buNone/>
            </a:pPr>
            <a:r>
              <a:rPr lang="ru-RU" i="1" u="sng" dirty="0" smtClean="0"/>
              <a:t>Трудно ли освоить  язык науки?</a:t>
            </a:r>
          </a:p>
          <a:p>
            <a:pPr>
              <a:buNone/>
            </a:pPr>
            <a:r>
              <a:rPr lang="ru-RU" i="1" u="sng" dirty="0" smtClean="0">
                <a:solidFill>
                  <a:srgbClr val="FF0000"/>
                </a:solidFill>
              </a:rPr>
              <a:t>Модуль 1.</a:t>
            </a:r>
          </a:p>
          <a:p>
            <a:pPr>
              <a:buNone/>
            </a:pPr>
            <a:r>
              <a:rPr lang="ru-RU" i="1" u="sng" dirty="0" smtClean="0"/>
              <a:t>Система языка.</a:t>
            </a:r>
          </a:p>
          <a:p>
            <a:pPr>
              <a:buNone/>
            </a:pPr>
            <a:r>
              <a:rPr lang="ru-RU" i="1" u="sng" dirty="0" smtClean="0"/>
              <a:t>Морфология .</a:t>
            </a:r>
          </a:p>
          <a:p>
            <a:pPr>
              <a:buNone/>
            </a:pPr>
            <a:r>
              <a:rPr lang="ru-RU" i="1" u="sng" dirty="0" smtClean="0"/>
              <a:t>Причастие.</a:t>
            </a:r>
          </a:p>
          <a:p>
            <a:pPr>
              <a:buNone/>
            </a:pPr>
            <a:r>
              <a:rPr lang="ru-RU" i="1" u="sng" dirty="0" smtClean="0">
                <a:solidFill>
                  <a:srgbClr val="FF0000"/>
                </a:solidFill>
              </a:rPr>
              <a:t>Параграф 12. стр. 63</a:t>
            </a:r>
          </a:p>
          <a:p>
            <a:pPr>
              <a:buNone/>
            </a:pPr>
            <a:r>
              <a:rPr lang="ru-RU" i="1" u="sng" dirty="0" smtClean="0">
                <a:solidFill>
                  <a:srgbClr val="FF0000"/>
                </a:solidFill>
              </a:rPr>
              <a:t>(учебник часть </a:t>
            </a:r>
            <a:r>
              <a:rPr lang="en-US" i="1" u="sng" dirty="0" smtClean="0">
                <a:solidFill>
                  <a:srgbClr val="FF0000"/>
                </a:solidFill>
              </a:rPr>
              <a:t>II)</a:t>
            </a:r>
            <a:endParaRPr lang="ru-RU" i="1" u="sng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Геннадий\Pictures\2012_01_01\валентина_00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071942"/>
            <a:ext cx="3467096" cy="2331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3108" y="428604"/>
            <a:ext cx="51459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</a:rPr>
              <a:t>Виды причастий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357298"/>
            <a:ext cx="856061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buFontTx/>
              <a:buChar char="-"/>
            </a:pPr>
            <a:r>
              <a:rPr lang="ru-RU" sz="4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Какое орфографическое правило</a:t>
            </a:r>
          </a:p>
          <a:p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связано с определением вида</a:t>
            </a:r>
          </a:p>
          <a:p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причастия?</a:t>
            </a:r>
            <a:endParaRPr lang="ru-RU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9274" y="3286124"/>
            <a:ext cx="672472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(Н и НН в суффиксах</a:t>
            </a:r>
          </a:p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страдательных причастий)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14950"/>
            <a:ext cx="3714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</a:rPr>
              <a:t>Краше    </a:t>
            </a:r>
            <a:r>
              <a:rPr lang="ru-RU" sz="5400" b="1" dirty="0" err="1" smtClean="0">
                <a:solidFill>
                  <a:srgbClr val="FFFF00"/>
                </a:solidFill>
              </a:rPr>
              <a:t>ый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4810" y="5214950"/>
            <a:ext cx="4929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FFFF00"/>
                </a:solidFill>
              </a:rPr>
              <a:t>Реше</a:t>
            </a:r>
            <a:r>
              <a:rPr lang="ru-RU" sz="5400" b="1" dirty="0" smtClean="0">
                <a:solidFill>
                  <a:srgbClr val="FFFF00"/>
                </a:solidFill>
              </a:rPr>
              <a:t>     </a:t>
            </a:r>
            <a:r>
              <a:rPr lang="ru-RU" sz="5400" b="1" dirty="0" err="1" smtClean="0">
                <a:solidFill>
                  <a:srgbClr val="FFFF00"/>
                </a:solidFill>
              </a:rPr>
              <a:t>ый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71670" y="5214950"/>
            <a:ext cx="6429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 smtClean="0">
                <a:solidFill>
                  <a:srgbClr val="FFFF00"/>
                </a:solidFill>
              </a:rPr>
              <a:t>н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57884" y="5214950"/>
            <a:ext cx="10001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 smtClean="0">
                <a:solidFill>
                  <a:srgbClr val="FFFF00"/>
                </a:solidFill>
              </a:rPr>
              <a:t>нн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12" name="Управляющая кнопка: настраиваемая 11">
            <a:hlinkClick r:id="rId3" action="ppaction://hlinksldjump" highlightClick="1"/>
          </p:cNvPr>
          <p:cNvSpPr/>
          <p:nvPr/>
        </p:nvSpPr>
        <p:spPr>
          <a:xfrm>
            <a:off x="7072330" y="6143644"/>
            <a:ext cx="1143008" cy="571504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28604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18415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Какие одинаковые морфологические признаки имеют прилагательное и причастие?</a:t>
            </a:r>
            <a:endParaRPr lang="ru-RU" sz="4400" b="1" dirty="0">
              <a:ln w="18415" cmpd="sng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" name="Рисунок 10" descr="app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714752"/>
            <a:ext cx="2071702" cy="2089717"/>
          </a:xfrm>
          <a:prstGeom prst="ellipse">
            <a:avLst/>
          </a:prstGeom>
        </p:spPr>
      </p:pic>
      <p:pic>
        <p:nvPicPr>
          <p:cNvPr id="12" name="Рисунок 11" descr="app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2428868"/>
            <a:ext cx="2071702" cy="2089717"/>
          </a:xfrm>
          <a:prstGeom prst="ellipse">
            <a:avLst/>
          </a:prstGeom>
        </p:spPr>
      </p:pic>
      <p:pic>
        <p:nvPicPr>
          <p:cNvPr id="13" name="Рисунок 12" descr="app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643314"/>
            <a:ext cx="2071702" cy="2089717"/>
          </a:xfrm>
          <a:prstGeom prst="ellipse">
            <a:avLst/>
          </a:prstGeom>
        </p:spPr>
      </p:pic>
      <p:pic>
        <p:nvPicPr>
          <p:cNvPr id="14" name="Рисунок 13" descr="app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2500306"/>
            <a:ext cx="2071702" cy="2089717"/>
          </a:xfrm>
          <a:prstGeom prst="ellipse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86050" y="3286124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род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472" y="4643446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число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8016" y="3357562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падеж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6314" y="4286256"/>
            <a:ext cx="1571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полная и краткая форма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9" name="Управляющая кнопка: настраиваемая 18">
            <a:hlinkClick r:id="rId4" action="ppaction://hlinksldjump" highlightClick="1"/>
          </p:cNvPr>
          <p:cNvSpPr/>
          <p:nvPr/>
        </p:nvSpPr>
        <p:spPr>
          <a:xfrm>
            <a:off x="7786710" y="6072206"/>
            <a:ext cx="1143008" cy="571504"/>
          </a:xfrm>
          <a:prstGeom prst="actionButtonBlank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6088559"/>
            <a:ext cx="74295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18415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изменяются причастия?</a:t>
            </a:r>
            <a:endParaRPr lang="ru-RU" sz="4400" b="1" dirty="0">
              <a:ln w="18415" cmpd="sng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7" grpId="0"/>
      <p:bldP spid="1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875579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  <a:reflection blurRad="6350" stA="55000" endA="50" endPos="85000" dist="60007" dir="5400000" sy="-100000" algn="bl" rotWithShape="0"/>
                </a:effectLst>
              </a:rPr>
              <a:t>Синтаксическая роль причастий</a:t>
            </a:r>
            <a:endParaRPr lang="ru-RU" sz="4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429000"/>
            <a:ext cx="513384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От чего это зависит?</a:t>
            </a:r>
            <a:endParaRPr lang="ru-RU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41047" y="2643182"/>
            <a:ext cx="680295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Определение и сказуемое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285860"/>
            <a:ext cx="866294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Какую роль в предложении могут </a:t>
            </a:r>
          </a:p>
          <a:p>
            <a:r>
              <a:rPr lang="ru-RU" sz="4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выполнять причастия?</a:t>
            </a:r>
            <a:endParaRPr lang="ru-RU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04381" y="4143380"/>
            <a:ext cx="70396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Полная или краткая форма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правляющая кнопка: настраиваемая 8">
            <a:hlinkClick r:id="rId3" action="ppaction://hlinksldjump" highlightClick="1"/>
          </p:cNvPr>
          <p:cNvSpPr/>
          <p:nvPr/>
        </p:nvSpPr>
        <p:spPr>
          <a:xfrm>
            <a:off x="7072330" y="6143644"/>
            <a:ext cx="1143008" cy="571504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357826"/>
            <a:ext cx="930216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Нам оказана обещанная поддержка.</a:t>
            </a:r>
            <a:endParaRPr lang="ru-RU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357290" y="6072206"/>
            <a:ext cx="1643074" cy="1588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57290" y="6215082"/>
            <a:ext cx="1643074" cy="1588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Полилиния 17"/>
          <p:cNvSpPr/>
          <p:nvPr/>
        </p:nvSpPr>
        <p:spPr>
          <a:xfrm>
            <a:off x="3317966" y="6061166"/>
            <a:ext cx="2769325" cy="173786"/>
          </a:xfrm>
          <a:custGeom>
            <a:avLst/>
            <a:gdLst>
              <a:gd name="connsiteX0" fmla="*/ 0 w 2769325"/>
              <a:gd name="connsiteY0" fmla="*/ 117565 h 173786"/>
              <a:gd name="connsiteX1" fmla="*/ 91440 w 2769325"/>
              <a:gd name="connsiteY1" fmla="*/ 13063 h 173786"/>
              <a:gd name="connsiteX2" fmla="*/ 130628 w 2769325"/>
              <a:gd name="connsiteY2" fmla="*/ 0 h 173786"/>
              <a:gd name="connsiteX3" fmla="*/ 313508 w 2769325"/>
              <a:gd name="connsiteY3" fmla="*/ 13063 h 173786"/>
              <a:gd name="connsiteX4" fmla="*/ 352697 w 2769325"/>
              <a:gd name="connsiteY4" fmla="*/ 26125 h 173786"/>
              <a:gd name="connsiteX5" fmla="*/ 365760 w 2769325"/>
              <a:gd name="connsiteY5" fmla="*/ 91440 h 173786"/>
              <a:gd name="connsiteX6" fmla="*/ 378823 w 2769325"/>
              <a:gd name="connsiteY6" fmla="*/ 130628 h 173786"/>
              <a:gd name="connsiteX7" fmla="*/ 574765 w 2769325"/>
              <a:gd name="connsiteY7" fmla="*/ 117565 h 173786"/>
              <a:gd name="connsiteX8" fmla="*/ 587828 w 2769325"/>
              <a:gd name="connsiteY8" fmla="*/ 39188 h 173786"/>
              <a:gd name="connsiteX9" fmla="*/ 666205 w 2769325"/>
              <a:gd name="connsiteY9" fmla="*/ 0 h 173786"/>
              <a:gd name="connsiteX10" fmla="*/ 744583 w 2769325"/>
              <a:gd name="connsiteY10" fmla="*/ 13063 h 173786"/>
              <a:gd name="connsiteX11" fmla="*/ 783771 w 2769325"/>
              <a:gd name="connsiteY11" fmla="*/ 26125 h 173786"/>
              <a:gd name="connsiteX12" fmla="*/ 796834 w 2769325"/>
              <a:gd name="connsiteY12" fmla="*/ 65314 h 173786"/>
              <a:gd name="connsiteX13" fmla="*/ 862148 w 2769325"/>
              <a:gd name="connsiteY13" fmla="*/ 130628 h 173786"/>
              <a:gd name="connsiteX14" fmla="*/ 966651 w 2769325"/>
              <a:gd name="connsiteY14" fmla="*/ 117565 h 173786"/>
              <a:gd name="connsiteX15" fmla="*/ 992777 w 2769325"/>
              <a:gd name="connsiteY15" fmla="*/ 39188 h 173786"/>
              <a:gd name="connsiteX16" fmla="*/ 1031965 w 2769325"/>
              <a:gd name="connsiteY16" fmla="*/ 26125 h 173786"/>
              <a:gd name="connsiteX17" fmla="*/ 1136468 w 2769325"/>
              <a:gd name="connsiteY17" fmla="*/ 39188 h 173786"/>
              <a:gd name="connsiteX18" fmla="*/ 1149531 w 2769325"/>
              <a:gd name="connsiteY18" fmla="*/ 78377 h 173786"/>
              <a:gd name="connsiteX19" fmla="*/ 1227908 w 2769325"/>
              <a:gd name="connsiteY19" fmla="*/ 104503 h 173786"/>
              <a:gd name="connsiteX20" fmla="*/ 1397725 w 2769325"/>
              <a:gd name="connsiteY20" fmla="*/ 52251 h 173786"/>
              <a:gd name="connsiteX21" fmla="*/ 1410788 w 2769325"/>
              <a:gd name="connsiteY21" fmla="*/ 13063 h 173786"/>
              <a:gd name="connsiteX22" fmla="*/ 1541417 w 2769325"/>
              <a:gd name="connsiteY22" fmla="*/ 26125 h 173786"/>
              <a:gd name="connsiteX23" fmla="*/ 1606731 w 2769325"/>
              <a:gd name="connsiteY23" fmla="*/ 91440 h 173786"/>
              <a:gd name="connsiteX24" fmla="*/ 1619794 w 2769325"/>
              <a:gd name="connsiteY24" fmla="*/ 130628 h 173786"/>
              <a:gd name="connsiteX25" fmla="*/ 1658983 w 2769325"/>
              <a:gd name="connsiteY25" fmla="*/ 143691 h 173786"/>
              <a:gd name="connsiteX26" fmla="*/ 1750423 w 2769325"/>
              <a:gd name="connsiteY26" fmla="*/ 130628 h 173786"/>
              <a:gd name="connsiteX27" fmla="*/ 1789611 w 2769325"/>
              <a:gd name="connsiteY27" fmla="*/ 13063 h 173786"/>
              <a:gd name="connsiteX28" fmla="*/ 1907177 w 2769325"/>
              <a:gd name="connsiteY28" fmla="*/ 26125 h 173786"/>
              <a:gd name="connsiteX29" fmla="*/ 1933303 w 2769325"/>
              <a:gd name="connsiteY29" fmla="*/ 65314 h 173786"/>
              <a:gd name="connsiteX30" fmla="*/ 1972491 w 2769325"/>
              <a:gd name="connsiteY30" fmla="*/ 78377 h 173786"/>
              <a:gd name="connsiteX31" fmla="*/ 2011680 w 2769325"/>
              <a:gd name="connsiteY31" fmla="*/ 104503 h 173786"/>
              <a:gd name="connsiteX32" fmla="*/ 2129245 w 2769325"/>
              <a:gd name="connsiteY32" fmla="*/ 91440 h 173786"/>
              <a:gd name="connsiteX33" fmla="*/ 2116183 w 2769325"/>
              <a:gd name="connsiteY33" fmla="*/ 52251 h 173786"/>
              <a:gd name="connsiteX34" fmla="*/ 2155371 w 2769325"/>
              <a:gd name="connsiteY34" fmla="*/ 65314 h 173786"/>
              <a:gd name="connsiteX35" fmla="*/ 2338251 w 2769325"/>
              <a:gd name="connsiteY35" fmla="*/ 78377 h 173786"/>
              <a:gd name="connsiteX36" fmla="*/ 2416628 w 2769325"/>
              <a:gd name="connsiteY36" fmla="*/ 143691 h 173786"/>
              <a:gd name="connsiteX37" fmla="*/ 2442754 w 2769325"/>
              <a:gd name="connsiteY37" fmla="*/ 65314 h 173786"/>
              <a:gd name="connsiteX38" fmla="*/ 2521131 w 2769325"/>
              <a:gd name="connsiteY38" fmla="*/ 13063 h 173786"/>
              <a:gd name="connsiteX39" fmla="*/ 2599508 w 2769325"/>
              <a:gd name="connsiteY39" fmla="*/ 26125 h 173786"/>
              <a:gd name="connsiteX40" fmla="*/ 2690948 w 2769325"/>
              <a:gd name="connsiteY40" fmla="*/ 78377 h 173786"/>
              <a:gd name="connsiteX41" fmla="*/ 2769325 w 2769325"/>
              <a:gd name="connsiteY41" fmla="*/ 117565 h 173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769325" h="173786">
                <a:moveTo>
                  <a:pt x="0" y="117565"/>
                </a:moveTo>
                <a:cubicBezTo>
                  <a:pt x="39191" y="58778"/>
                  <a:pt x="37009" y="40278"/>
                  <a:pt x="91440" y="13063"/>
                </a:cubicBezTo>
                <a:cubicBezTo>
                  <a:pt x="103756" y="6905"/>
                  <a:pt x="117565" y="4354"/>
                  <a:pt x="130628" y="0"/>
                </a:cubicBezTo>
                <a:cubicBezTo>
                  <a:pt x="191588" y="4354"/>
                  <a:pt x="252811" y="5922"/>
                  <a:pt x="313508" y="13063"/>
                </a:cubicBezTo>
                <a:cubicBezTo>
                  <a:pt x="327183" y="14672"/>
                  <a:pt x="345059" y="14668"/>
                  <a:pt x="352697" y="26125"/>
                </a:cubicBezTo>
                <a:cubicBezTo>
                  <a:pt x="365013" y="44599"/>
                  <a:pt x="360375" y="69900"/>
                  <a:pt x="365760" y="91440"/>
                </a:cubicBezTo>
                <a:cubicBezTo>
                  <a:pt x="369100" y="104798"/>
                  <a:pt x="374469" y="117565"/>
                  <a:pt x="378823" y="130628"/>
                </a:cubicBezTo>
                <a:cubicBezTo>
                  <a:pt x="444137" y="126274"/>
                  <a:pt x="514794" y="143802"/>
                  <a:pt x="574765" y="117565"/>
                </a:cubicBezTo>
                <a:cubicBezTo>
                  <a:pt x="599030" y="106949"/>
                  <a:pt x="575983" y="62878"/>
                  <a:pt x="587828" y="39188"/>
                </a:cubicBezTo>
                <a:cubicBezTo>
                  <a:pt x="597956" y="18932"/>
                  <a:pt x="647659" y="6182"/>
                  <a:pt x="666205" y="0"/>
                </a:cubicBezTo>
                <a:cubicBezTo>
                  <a:pt x="692331" y="4354"/>
                  <a:pt x="718727" y="7317"/>
                  <a:pt x="744583" y="13063"/>
                </a:cubicBezTo>
                <a:cubicBezTo>
                  <a:pt x="758024" y="16050"/>
                  <a:pt x="774035" y="16389"/>
                  <a:pt x="783771" y="26125"/>
                </a:cubicBezTo>
                <a:cubicBezTo>
                  <a:pt x="793508" y="35862"/>
                  <a:pt x="790676" y="52998"/>
                  <a:pt x="796834" y="65314"/>
                </a:cubicBezTo>
                <a:cubicBezTo>
                  <a:pt x="818606" y="108857"/>
                  <a:pt x="822959" y="104503"/>
                  <a:pt x="862148" y="130628"/>
                </a:cubicBezTo>
                <a:cubicBezTo>
                  <a:pt x="896982" y="126274"/>
                  <a:pt x="937891" y="137697"/>
                  <a:pt x="966651" y="117565"/>
                </a:cubicBezTo>
                <a:cubicBezTo>
                  <a:pt x="989212" y="101773"/>
                  <a:pt x="966651" y="47897"/>
                  <a:pt x="992777" y="39188"/>
                </a:cubicBezTo>
                <a:lnTo>
                  <a:pt x="1031965" y="26125"/>
                </a:lnTo>
                <a:cubicBezTo>
                  <a:pt x="1066799" y="30479"/>
                  <a:pt x="1104388" y="24930"/>
                  <a:pt x="1136468" y="39188"/>
                </a:cubicBezTo>
                <a:cubicBezTo>
                  <a:pt x="1149051" y="44780"/>
                  <a:pt x="1138326" y="70374"/>
                  <a:pt x="1149531" y="78377"/>
                </a:cubicBezTo>
                <a:cubicBezTo>
                  <a:pt x="1171940" y="94384"/>
                  <a:pt x="1227908" y="104503"/>
                  <a:pt x="1227908" y="104503"/>
                </a:cubicBezTo>
                <a:cubicBezTo>
                  <a:pt x="1344873" y="93870"/>
                  <a:pt x="1358751" y="130201"/>
                  <a:pt x="1397725" y="52251"/>
                </a:cubicBezTo>
                <a:cubicBezTo>
                  <a:pt x="1403883" y="39935"/>
                  <a:pt x="1406434" y="26126"/>
                  <a:pt x="1410788" y="13063"/>
                </a:cubicBezTo>
                <a:cubicBezTo>
                  <a:pt x="1454331" y="17417"/>
                  <a:pt x="1498777" y="16285"/>
                  <a:pt x="1541417" y="26125"/>
                </a:cubicBezTo>
                <a:cubicBezTo>
                  <a:pt x="1570950" y="32940"/>
                  <a:pt x="1594615" y="67208"/>
                  <a:pt x="1606731" y="91440"/>
                </a:cubicBezTo>
                <a:cubicBezTo>
                  <a:pt x="1612889" y="103756"/>
                  <a:pt x="1610058" y="120892"/>
                  <a:pt x="1619794" y="130628"/>
                </a:cubicBezTo>
                <a:cubicBezTo>
                  <a:pt x="1629531" y="140364"/>
                  <a:pt x="1645920" y="139337"/>
                  <a:pt x="1658983" y="143691"/>
                </a:cubicBezTo>
                <a:cubicBezTo>
                  <a:pt x="1689463" y="139337"/>
                  <a:pt x="1722287" y="143133"/>
                  <a:pt x="1750423" y="130628"/>
                </a:cubicBezTo>
                <a:cubicBezTo>
                  <a:pt x="1783484" y="115934"/>
                  <a:pt x="1787051" y="28422"/>
                  <a:pt x="1789611" y="13063"/>
                </a:cubicBezTo>
                <a:cubicBezTo>
                  <a:pt x="1828800" y="17417"/>
                  <a:pt x="1870121" y="12650"/>
                  <a:pt x="1907177" y="26125"/>
                </a:cubicBezTo>
                <a:cubicBezTo>
                  <a:pt x="1921932" y="31490"/>
                  <a:pt x="1921044" y="55506"/>
                  <a:pt x="1933303" y="65314"/>
                </a:cubicBezTo>
                <a:cubicBezTo>
                  <a:pt x="1944055" y="73916"/>
                  <a:pt x="1960175" y="72219"/>
                  <a:pt x="1972491" y="78377"/>
                </a:cubicBezTo>
                <a:cubicBezTo>
                  <a:pt x="1986533" y="85398"/>
                  <a:pt x="1998617" y="95794"/>
                  <a:pt x="2011680" y="104503"/>
                </a:cubicBezTo>
                <a:cubicBezTo>
                  <a:pt x="2050868" y="100149"/>
                  <a:pt x="2093978" y="109074"/>
                  <a:pt x="2129245" y="91440"/>
                </a:cubicBezTo>
                <a:cubicBezTo>
                  <a:pt x="2141561" y="85282"/>
                  <a:pt x="2106446" y="61988"/>
                  <a:pt x="2116183" y="52251"/>
                </a:cubicBezTo>
                <a:cubicBezTo>
                  <a:pt x="2125919" y="42515"/>
                  <a:pt x="2141696" y="63705"/>
                  <a:pt x="2155371" y="65314"/>
                </a:cubicBezTo>
                <a:cubicBezTo>
                  <a:pt x="2216068" y="72455"/>
                  <a:pt x="2277291" y="74023"/>
                  <a:pt x="2338251" y="78377"/>
                </a:cubicBezTo>
                <a:cubicBezTo>
                  <a:pt x="2370054" y="173786"/>
                  <a:pt x="2337660" y="163433"/>
                  <a:pt x="2416628" y="143691"/>
                </a:cubicBezTo>
                <a:cubicBezTo>
                  <a:pt x="2425337" y="117565"/>
                  <a:pt x="2419840" y="80590"/>
                  <a:pt x="2442754" y="65314"/>
                </a:cubicBezTo>
                <a:lnTo>
                  <a:pt x="2521131" y="13063"/>
                </a:lnTo>
                <a:cubicBezTo>
                  <a:pt x="2547257" y="17417"/>
                  <a:pt x="2574139" y="18514"/>
                  <a:pt x="2599508" y="26125"/>
                </a:cubicBezTo>
                <a:cubicBezTo>
                  <a:pt x="2629643" y="35165"/>
                  <a:pt x="2664709" y="60884"/>
                  <a:pt x="2690948" y="78377"/>
                </a:cubicBezTo>
                <a:cubicBezTo>
                  <a:pt x="2726735" y="132057"/>
                  <a:pt x="2701375" y="117565"/>
                  <a:pt x="2769325" y="117565"/>
                </a:cubicBezTo>
              </a:path>
            </a:pathLst>
          </a:cu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1696781_sun.gif"/>
          <p:cNvPicPr>
            <a:picLocks noChangeAspect="1"/>
          </p:cNvPicPr>
          <p:nvPr/>
        </p:nvPicPr>
        <p:blipFill>
          <a:blip r:embed="rId3"/>
          <a:srcRect l="18333" t="15254" r="16666" b="18644"/>
          <a:stretch>
            <a:fillRect/>
          </a:stretch>
        </p:blipFill>
        <p:spPr>
          <a:xfrm>
            <a:off x="357158" y="0"/>
            <a:ext cx="8358246" cy="2071702"/>
          </a:xfrm>
          <a:prstGeom prst="ellipse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00298" y="642918"/>
            <a:ext cx="5429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Морфологический разбор причастия как части речи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087463"/>
            <a:ext cx="8215370" cy="477053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400050" indent="-400050">
              <a:buAutoNum type="romanUcPeriod"/>
            </a:pPr>
            <a:r>
              <a:rPr lang="ru-RU" sz="2600" b="1" dirty="0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Начальная форма – какой? (им.п., м.р., ед.ч, полн.ф.)</a:t>
            </a:r>
          </a:p>
          <a:p>
            <a:pPr marL="400050" indent="-400050">
              <a:buAutoNum type="romanUcPeriod"/>
            </a:pPr>
            <a:r>
              <a:rPr lang="ru-RU" sz="2600" b="1" dirty="0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Пост. – 1) действительное или страдательное</a:t>
            </a:r>
          </a:p>
          <a:p>
            <a:pPr marL="400050" indent="-400050"/>
            <a:r>
              <a:rPr lang="ru-RU" sz="2600" b="1" dirty="0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2) вид (совершенный, несовершенный)</a:t>
            </a:r>
          </a:p>
          <a:p>
            <a:pPr marL="400050" indent="-400050"/>
            <a:r>
              <a:rPr lang="ru-RU" sz="2600" b="1" dirty="0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3) время (прошедшее, настоящее)</a:t>
            </a:r>
          </a:p>
          <a:p>
            <a:pPr marL="400050" indent="-400050"/>
            <a:r>
              <a:rPr lang="ru-RU" sz="2600" b="1" dirty="0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sz="2600" b="1" dirty="0" err="1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Непост</a:t>
            </a:r>
            <a:r>
              <a:rPr lang="ru-RU" sz="2600" b="1" dirty="0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– 1) число (единственное или множественное)</a:t>
            </a:r>
          </a:p>
          <a:p>
            <a:pPr marL="400050" indent="-400050"/>
            <a:r>
              <a:rPr lang="ru-RU" sz="2600" b="1" dirty="0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2) род (только в единственном числе)</a:t>
            </a:r>
          </a:p>
          <a:p>
            <a:pPr marL="400050" indent="-400050"/>
            <a:r>
              <a:rPr lang="ru-RU" sz="2600" b="1" dirty="0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3) полная или краткая форма</a:t>
            </a:r>
          </a:p>
          <a:p>
            <a:pPr marL="400050" indent="-400050"/>
            <a:r>
              <a:rPr lang="ru-RU" sz="2600" b="1" dirty="0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4) падеж (только в полной форме)</a:t>
            </a:r>
          </a:p>
          <a:p>
            <a:pPr marL="400050" indent="-400050"/>
            <a:r>
              <a:rPr lang="en-US" sz="2600" b="1" dirty="0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sz="2600" b="1" dirty="0" smtClean="0"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Синтаксическая роль (определение или сказуемое)</a:t>
            </a:r>
          </a:p>
          <a:p>
            <a:pPr marL="400050" indent="-400050"/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85852" y="285728"/>
            <a:ext cx="725371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outerShdw blurRad="50800" dist="50800" dir="5400000" sx="102000" sy="102000" algn="tl" rotWithShape="0">
                    <a:schemeClr val="tx1">
                      <a:lumMod val="95000"/>
                      <a:lumOff val="5000"/>
                    </a:schemeClr>
                  </a:outerShdw>
                </a:effectLst>
              </a:rPr>
              <a:t>Причастный оборот</a:t>
            </a:r>
            <a:endParaRPr lang="ru-RU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outerShdw blurRad="50800" dist="50800" dir="5400000" sx="102000" sy="102000" algn="tl" rotWithShape="0">
                  <a:schemeClr val="tx1">
                    <a:lumMod val="95000"/>
                    <a:lumOff val="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357298"/>
            <a:ext cx="918430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Исправьте ошибки в предложении и расставьте знаки препинания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139700">
                  <a:schemeClr val="tx1"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настраиваемая 7">
            <a:hlinkClick r:id="rId3" action="ppaction://hlinksldjump" highlightClick="1"/>
          </p:cNvPr>
          <p:cNvSpPr/>
          <p:nvPr/>
        </p:nvSpPr>
        <p:spPr>
          <a:xfrm>
            <a:off x="7072330" y="6143644"/>
            <a:ext cx="1143008" cy="571504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4282" y="3929066"/>
            <a:ext cx="8786842" cy="707886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Лес стоящий всё лето сухим загорелся.</a:t>
            </a:r>
            <a:endParaRPr lang="ru-RU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5072074"/>
            <a:ext cx="9144000" cy="630942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500" dirty="0" smtClean="0"/>
              <a:t>К реке сбегает, еле видимая во мгле, тропинка.</a:t>
            </a:r>
            <a:endParaRPr lang="ru-RU" sz="3500" dirty="0"/>
          </a:p>
        </p:txBody>
      </p:sp>
      <p:sp>
        <p:nvSpPr>
          <p:cNvPr id="12" name="TextBox 11"/>
          <p:cNvSpPr txBox="1"/>
          <p:nvPr/>
        </p:nvSpPr>
        <p:spPr>
          <a:xfrm>
            <a:off x="928662" y="3857628"/>
            <a:ext cx="428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,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3857628"/>
            <a:ext cx="428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,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86050" y="5429264"/>
            <a:ext cx="142876" cy="21431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929454" y="5429264"/>
            <a:ext cx="142876" cy="21431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1" animBg="1"/>
      <p:bldP spid="11" grpId="1" animBg="1"/>
      <p:bldP spid="12" grpId="0"/>
      <p:bldP spid="13" grpId="0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Глава 5, упражнение №104, стр. 66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Текст , записанный с диска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50070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/>
              <a:t>        </a:t>
            </a:r>
            <a:r>
              <a:rPr lang="ru-RU" i="1" dirty="0" smtClean="0">
                <a:solidFill>
                  <a:srgbClr val="002060"/>
                </a:solidFill>
              </a:rPr>
              <a:t>Заповедник – это прежде всего научная лаборатория в природе. Здесь учёные исследуют сложные законы природы, </a:t>
            </a:r>
            <a:r>
              <a:rPr lang="ru-RU" b="1" i="1" dirty="0" smtClean="0">
                <a:solidFill>
                  <a:srgbClr val="002060"/>
                </a:solidFill>
              </a:rPr>
              <a:t>не изменённой человеком</a:t>
            </a:r>
            <a:r>
              <a:rPr lang="ru-RU" i="1" dirty="0" smtClean="0">
                <a:solidFill>
                  <a:srgbClr val="002060"/>
                </a:solidFill>
              </a:rPr>
              <a:t>. Накопленные ими материалы помогают решать важные экологические задачи, следить за изменениями в природе. В каждом заповеднике есть объекты, </a:t>
            </a:r>
            <a:r>
              <a:rPr lang="ru-RU" b="1" i="1" dirty="0" smtClean="0">
                <a:solidFill>
                  <a:srgbClr val="002060"/>
                </a:solidFill>
              </a:rPr>
              <a:t>охраняемые особо</a:t>
            </a:r>
            <a:r>
              <a:rPr lang="ru-RU" i="1" dirty="0" smtClean="0">
                <a:solidFill>
                  <a:srgbClr val="002060"/>
                </a:solidFill>
              </a:rPr>
              <a:t>. Например, в </a:t>
            </a:r>
            <a:r>
              <a:rPr lang="ru-RU" i="1" dirty="0" err="1" smtClean="0">
                <a:solidFill>
                  <a:srgbClr val="002060"/>
                </a:solidFill>
              </a:rPr>
              <a:t>Баргузинском</a:t>
            </a:r>
            <a:r>
              <a:rPr lang="ru-RU" i="1" dirty="0" smtClean="0">
                <a:solidFill>
                  <a:srgbClr val="002060"/>
                </a:solidFill>
              </a:rPr>
              <a:t> заповеднике, </a:t>
            </a:r>
            <a:r>
              <a:rPr lang="ru-RU" b="1" i="1" dirty="0" smtClean="0">
                <a:solidFill>
                  <a:srgbClr val="002060"/>
                </a:solidFill>
              </a:rPr>
              <a:t>расположенном на побережье озера Байкал</a:t>
            </a:r>
            <a:r>
              <a:rPr lang="ru-RU" i="1" dirty="0" smtClean="0">
                <a:solidFill>
                  <a:srgbClr val="002060"/>
                </a:solidFill>
              </a:rPr>
              <a:t>, прежде всего охраняют соболей. В Беловежской пуще много копытных животных: зубров, оленей, кабанов.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Итоги урока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rgbClr val="00B0F0"/>
                </a:solidFill>
              </a:rPr>
              <a:t>                        Закончи предложение:</a:t>
            </a:r>
          </a:p>
          <a:p>
            <a:pPr>
              <a:buNone/>
            </a:pPr>
            <a:endParaRPr lang="ru-RU" i="1" dirty="0" smtClean="0">
              <a:solidFill>
                <a:srgbClr val="00B0F0"/>
              </a:solidFill>
            </a:endParaRPr>
          </a:p>
          <a:p>
            <a:pPr marL="514350" indent="-514350">
              <a:buAutoNum type="arabicPeriod"/>
            </a:pPr>
            <a:r>
              <a:rPr lang="ru-RU" dirty="0" smtClean="0"/>
              <a:t>Я на уроке узнал (а)…</a:t>
            </a:r>
          </a:p>
          <a:p>
            <a:pPr marL="514350" indent="-514350">
              <a:buNone/>
            </a:pPr>
            <a:r>
              <a:rPr lang="ru-RU" dirty="0" smtClean="0"/>
              <a:t>2. Мне больше всего запомнился…</a:t>
            </a:r>
          </a:p>
          <a:p>
            <a:pPr marL="514350" indent="-514350">
              <a:buNone/>
            </a:pPr>
            <a:r>
              <a:rPr lang="ru-RU" dirty="0" smtClean="0"/>
              <a:t>3. Я не умею ещё …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214281" y="571480"/>
            <a:ext cx="3692795" cy="185736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Земля покрыта снегом</a:t>
            </a:r>
            <a:endParaRPr lang="ru-RU" sz="3200" b="1" dirty="0"/>
          </a:p>
        </p:txBody>
      </p:sp>
      <p:sp>
        <p:nvSpPr>
          <p:cNvPr id="5" name="Облако 4"/>
          <p:cNvSpPr/>
          <p:nvPr/>
        </p:nvSpPr>
        <p:spPr>
          <a:xfrm>
            <a:off x="0" y="4572008"/>
            <a:ext cx="3308094" cy="228599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Работа окончена</a:t>
            </a:r>
            <a:endParaRPr lang="ru-RU" sz="3200" b="1" dirty="0"/>
          </a:p>
        </p:txBody>
      </p:sp>
      <p:sp>
        <p:nvSpPr>
          <p:cNvPr id="6" name="Облако 5"/>
          <p:cNvSpPr/>
          <p:nvPr/>
        </p:nvSpPr>
        <p:spPr>
          <a:xfrm>
            <a:off x="2357422" y="2643182"/>
            <a:ext cx="4615994" cy="192882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Мальчик, просеявший муку</a:t>
            </a:r>
            <a:endParaRPr lang="ru-RU" sz="3200" b="1" dirty="0"/>
          </a:p>
        </p:txBody>
      </p:sp>
      <p:sp>
        <p:nvSpPr>
          <p:cNvPr id="7" name="Облако 6"/>
          <p:cNvSpPr/>
          <p:nvPr/>
        </p:nvSpPr>
        <p:spPr>
          <a:xfrm>
            <a:off x="4714876" y="285728"/>
            <a:ext cx="4214842" cy="214314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Появившийся из-за туч месяц</a:t>
            </a:r>
            <a:endParaRPr lang="ru-RU" sz="3200" b="1" dirty="0"/>
          </a:p>
        </p:txBody>
      </p:sp>
      <p:sp>
        <p:nvSpPr>
          <p:cNvPr id="8" name="Облако 7"/>
          <p:cNvSpPr/>
          <p:nvPr/>
        </p:nvSpPr>
        <p:spPr>
          <a:xfrm>
            <a:off x="4572000" y="4786322"/>
            <a:ext cx="4385194" cy="185738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Едва слышимый голос</a:t>
            </a:r>
            <a:endParaRPr lang="ru-RU" sz="3200" b="1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3174" y="2714620"/>
            <a:ext cx="383284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Молодцы!!!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57166"/>
            <a:ext cx="897681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Морфологический разбор</a:t>
            </a:r>
          </a:p>
          <a:p>
            <a:pPr algn="ctr"/>
            <a:r>
              <a:rPr lang="ru-RU" sz="6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причастия</a:t>
            </a:r>
            <a:endParaRPr lang="ru-RU" sz="60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5715016"/>
            <a:ext cx="547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Урок- обобщение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Цели урока: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dirty="0" smtClean="0"/>
              <a:t>1) обобщить изученный материал по теме «Причастие».</a:t>
            </a:r>
          </a:p>
          <a:p>
            <a:pPr>
              <a:buNone/>
            </a:pPr>
            <a:r>
              <a:rPr lang="ru-RU" sz="2800" dirty="0" smtClean="0"/>
              <a:t>2) Уметь отличать  морфологические признаки прилагательного, глагола,  причастия.</a:t>
            </a:r>
          </a:p>
          <a:p>
            <a:pPr>
              <a:buNone/>
            </a:pPr>
            <a:r>
              <a:rPr lang="ru-RU" sz="2800" dirty="0" smtClean="0"/>
              <a:t>3)Найти отличительные особенности морфологического разбора причастия как формы глагола</a:t>
            </a:r>
          </a:p>
          <a:p>
            <a:pPr>
              <a:buNone/>
            </a:pPr>
            <a:r>
              <a:rPr lang="ru-RU" sz="2800" dirty="0" smtClean="0"/>
              <a:t>4)Производить морфологический разбор причастия.</a:t>
            </a:r>
          </a:p>
          <a:p>
            <a:pPr>
              <a:buNone/>
            </a:pPr>
            <a:r>
              <a:rPr lang="ru-RU" sz="2800" dirty="0" smtClean="0"/>
              <a:t>5) Закрепить навыки  правописания  суффиксов причастий;</a:t>
            </a:r>
          </a:p>
          <a:p>
            <a:pPr>
              <a:buNone/>
            </a:pPr>
            <a:r>
              <a:rPr lang="ru-RU" sz="2800" dirty="0" smtClean="0"/>
              <a:t>6) постановку запятой при причастном обороте речи.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42852"/>
            <a:ext cx="91440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Прометей – титан, могучий герой древнегреческих мифов. Прометей, охваченный жалостью к людям, выкрал божественное пламя, горящее в чертогах богов на Олимпе, и передал его людям. За это Зевс осудил его на страшную казнь: титан был прикован к скалам на вершине Кавказа. Каждый день гигантский орел терзал и клевал его печень. Каждую ночь она снова заживала для новых мук. </a:t>
            </a:r>
          </a:p>
          <a:p>
            <a:pPr algn="just"/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Человек, желающий описать бесконечные страдания, говорит: «муки Прометея». А слова «прометеев огонь» обозначают благородство, мужество и талант.</a:t>
            </a:r>
            <a:endParaRPr lang="ru-RU" sz="3200" b="1" dirty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072330" y="6143644"/>
            <a:ext cx="1143008" cy="571504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928670"/>
            <a:ext cx="300039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охваченный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2428868"/>
            <a:ext cx="300039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горящее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3929066"/>
            <a:ext cx="300039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прикован</a:t>
            </a:r>
            <a:endParaRPr lang="ru-RU" sz="4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86050" y="5500702"/>
            <a:ext cx="300039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желающий</a:t>
            </a:r>
            <a:endParaRPr lang="ru-RU" sz="40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4" grpId="1" build="allAtOnce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11000" r="5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4" y="285728"/>
            <a:ext cx="54641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divot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Действительные</a:t>
            </a:r>
          </a:p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причастия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142976" y="2214554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вш</a:t>
            </a:r>
            <a:endParaRPr lang="ru-RU" sz="3200" b="1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071538" y="3571876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нн</a:t>
            </a:r>
            <a:endParaRPr lang="ru-RU" sz="3200" b="1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2643174" y="3571876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ущ</a:t>
            </a:r>
            <a:endParaRPr lang="ru-RU" sz="3200" b="1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143372" y="3571876"/>
            <a:ext cx="1785950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енн</a:t>
            </a:r>
            <a:endParaRPr lang="ru-RU" sz="3200" b="1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786446" y="3571876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</a:t>
            </a:r>
            <a:endParaRPr lang="ru-RU" sz="3200" b="1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7358082" y="3571876"/>
            <a:ext cx="178591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ющ</a:t>
            </a:r>
            <a:endParaRPr lang="ru-RU" sz="3200" b="1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2643174" y="2214554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ем</a:t>
            </a:r>
            <a:endParaRPr lang="ru-RU" sz="3200" b="1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4214810" y="2214554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им</a:t>
            </a:r>
            <a:endParaRPr lang="ru-RU" sz="3200" b="1" dirty="0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5715008" y="2214554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ащ</a:t>
            </a:r>
            <a:endParaRPr lang="ru-RU" sz="3200" b="1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7358082" y="2214554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ящ</a:t>
            </a:r>
            <a:endParaRPr lang="ru-RU" sz="3200" b="1" dirty="0"/>
          </a:p>
        </p:txBody>
      </p:sp>
      <p:sp>
        <p:nvSpPr>
          <p:cNvPr id="15" name="Управляющая кнопка: настраиваемая 14">
            <a:hlinkClick r:id="rId3" action="ppaction://hlinksldjump" highlightClick="1"/>
          </p:cNvPr>
          <p:cNvSpPr/>
          <p:nvPr/>
        </p:nvSpPr>
        <p:spPr>
          <a:xfrm>
            <a:off x="7072330" y="6143644"/>
            <a:ext cx="1143008" cy="571504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285852" y="5072074"/>
            <a:ext cx="5357850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Брить, тащить, дышать.</a:t>
            </a:r>
            <a:endParaRPr lang="ru-RU" sz="4800" b="1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6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6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7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7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5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4" y="285728"/>
            <a:ext cx="50542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divot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Страдательные</a:t>
            </a:r>
          </a:p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причастия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071538" y="3571876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нн</a:t>
            </a:r>
            <a:endParaRPr lang="ru-RU" sz="3200" b="1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4214810" y="3571876"/>
            <a:ext cx="185738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енн</a:t>
            </a:r>
            <a:endParaRPr lang="ru-RU" sz="3200" b="1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5715008" y="3571876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</a:t>
            </a:r>
            <a:endParaRPr lang="ru-RU" sz="3200" b="1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7215206" y="3571876"/>
            <a:ext cx="1643074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ющ</a:t>
            </a:r>
            <a:endParaRPr lang="ru-RU" sz="3200" b="1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7215206" y="2214554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ящ</a:t>
            </a:r>
            <a:endParaRPr lang="ru-RU" sz="3200" b="1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1071538" y="2214554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вш</a:t>
            </a:r>
            <a:endParaRPr lang="ru-RU" sz="3200" b="1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2571736" y="2214554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ем</a:t>
            </a:r>
            <a:endParaRPr lang="ru-RU" sz="3200" b="1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4143372" y="2214554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им</a:t>
            </a:r>
            <a:endParaRPr lang="ru-RU" sz="3200" b="1" dirty="0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5643570" y="2214554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ащ</a:t>
            </a:r>
            <a:endParaRPr lang="ru-RU" sz="3200" b="1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2643174" y="3571876"/>
            <a:ext cx="1500198" cy="100013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ущ</a:t>
            </a:r>
            <a:endParaRPr lang="ru-RU" sz="3200" b="1" dirty="0"/>
          </a:p>
        </p:txBody>
      </p:sp>
      <p:sp>
        <p:nvSpPr>
          <p:cNvPr id="15" name="Управляющая кнопка: настраиваемая 14">
            <a:hlinkClick r:id="rId3" action="ppaction://hlinksldjump" highlightClick="1"/>
          </p:cNvPr>
          <p:cNvSpPr/>
          <p:nvPr/>
        </p:nvSpPr>
        <p:spPr>
          <a:xfrm>
            <a:off x="7072330" y="6143644"/>
            <a:ext cx="1143008" cy="571504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5720" y="4786322"/>
            <a:ext cx="6643734" cy="20716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Наст. </a:t>
            </a:r>
            <a:r>
              <a:rPr lang="ru-RU" sz="4400" b="1" dirty="0" err="1" smtClean="0"/>
              <a:t>вр</a:t>
            </a:r>
            <a:r>
              <a:rPr lang="ru-RU" sz="4400" b="1" dirty="0" smtClean="0"/>
              <a:t>.  Читать, видеть</a:t>
            </a:r>
          </a:p>
          <a:p>
            <a:pPr algn="ctr"/>
            <a:r>
              <a:rPr lang="ru-RU" sz="4400" b="1" dirty="0" smtClean="0"/>
              <a:t>Пр. </a:t>
            </a:r>
            <a:r>
              <a:rPr lang="ru-RU" sz="4400" b="1" dirty="0" err="1" smtClean="0"/>
              <a:t>вр</a:t>
            </a:r>
            <a:r>
              <a:rPr lang="ru-RU" sz="4400" b="1" dirty="0" smtClean="0"/>
              <a:t>.  Прочитать, увидеть</a:t>
            </a:r>
            <a:endParaRPr lang="ru-RU" sz="4400" b="1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3" grpId="0" animBg="1"/>
      <p:bldP spid="13" grpId="1" animBg="1"/>
      <p:bldP spid="14" grpId="0" animBg="1"/>
      <p:bldP spid="14" grpId="1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4" y="642918"/>
            <a:ext cx="5418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Время причастий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857364"/>
            <a:ext cx="779315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FontTx/>
              <a:buChar char="-"/>
            </a:pP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Причастий какого времени</a:t>
            </a:r>
          </a:p>
          <a:p>
            <a:pPr algn="ctr"/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н</a:t>
            </a:r>
            <a: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е бывает?</a:t>
            </a:r>
            <a:endParaRPr lang="ru-RU" sz="4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928662" y="3357562"/>
            <a:ext cx="6858048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Образуйте сначала действительное, затем страдательное причастие настоящего времени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4572008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читать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6072206"/>
            <a:ext cx="164307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любящий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5008" y="6072206"/>
            <a:ext cx="171451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любимый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357554" y="5357826"/>
            <a:ext cx="171451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гонящий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5357826"/>
            <a:ext cx="178595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гонимый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357554" y="4572008"/>
            <a:ext cx="171451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читающий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643570" y="4572008"/>
            <a:ext cx="178595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читаемый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5357826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гнать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6072206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любить</a:t>
            </a:r>
            <a:endParaRPr lang="ru-RU" sz="2400" b="1" dirty="0"/>
          </a:p>
        </p:txBody>
      </p:sp>
      <p:sp>
        <p:nvSpPr>
          <p:cNvPr id="18" name="Управляющая кнопка: настраиваемая 17">
            <a:hlinkClick r:id="rId3" action="ppaction://hlinksldjump" highlightClick="1"/>
          </p:cNvPr>
          <p:cNvSpPr/>
          <p:nvPr/>
        </p:nvSpPr>
        <p:spPr>
          <a:xfrm>
            <a:off x="7858148" y="6000768"/>
            <a:ext cx="1143008" cy="571504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1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098836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Причастия настоящего времени</a:t>
            </a:r>
            <a:endParaRPr lang="ru-RU" sz="5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142984"/>
            <a:ext cx="57290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1.Приведите примеры</a:t>
            </a:r>
            <a:endParaRPr lang="ru-RU" sz="4400" b="1" cap="none" spc="0" dirty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785926"/>
            <a:ext cx="925606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1905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2.От чего зависит написание гласных</a:t>
            </a:r>
          </a:p>
          <a:p>
            <a:r>
              <a:rPr lang="ru-RU" sz="4400" b="1" cap="none" spc="0" dirty="0" smtClean="0">
                <a:ln w="1905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суффиксах этих причастий?</a:t>
            </a:r>
            <a:endParaRPr lang="ru-RU" sz="4400" b="1" cap="none" spc="0" dirty="0">
              <a:ln w="19050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8" y="3143248"/>
            <a:ext cx="389869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(от спряжения)</a:t>
            </a:r>
            <a:endParaRPr lang="ru-RU" sz="4400" b="1" cap="none" spc="0" dirty="0">
              <a:ln w="1905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786190"/>
            <a:ext cx="653832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Назовите эти суффиксы</a:t>
            </a:r>
            <a:endParaRPr lang="ru-RU" sz="4400" b="1" cap="none" spc="0" dirty="0">
              <a:ln w="1905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Управляющая кнопка: настраиваемая 17">
            <a:hlinkClick r:id="rId3" action="ppaction://hlinksldjump" highlightClick="1"/>
          </p:cNvPr>
          <p:cNvSpPr/>
          <p:nvPr/>
        </p:nvSpPr>
        <p:spPr>
          <a:xfrm>
            <a:off x="8000992" y="6286496"/>
            <a:ext cx="1143008" cy="571504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572008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1905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Расскажите 2 правила написания </a:t>
            </a:r>
          </a:p>
          <a:p>
            <a:r>
              <a:rPr lang="ru-RU" sz="4400" b="1" cap="none" spc="0" dirty="0" smtClean="0">
                <a:ln w="1905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гласных в суффиксах этих причастий</a:t>
            </a:r>
            <a:endParaRPr lang="ru-RU" sz="4400" b="1" cap="none" spc="0" dirty="0">
              <a:ln w="19050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-2" y="1"/>
          <a:ext cx="9144004" cy="6357957"/>
        </p:xfrm>
        <a:graphic>
          <a:graphicData uri="http://schemas.openxmlformats.org/drawingml/2006/table">
            <a:tbl>
              <a:tblPr/>
              <a:tblGrid>
                <a:gridCol w="2286001"/>
                <a:gridCol w="2286001"/>
                <a:gridCol w="2286001"/>
                <a:gridCol w="2286001"/>
              </a:tblGrid>
              <a:tr h="1972457">
                <a:tc gridSpan="2">
                  <a:txBody>
                    <a:bodyPr/>
                    <a:lstStyle/>
                    <a:p>
                      <a:pPr marL="0" algn="ctr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 err="1">
                          <a:solidFill>
                            <a:schemeClr val="lt1"/>
                          </a:solidFill>
                          <a:latin typeface="Calibri"/>
                        </a:rPr>
                        <a:t>Действитель-ные</a:t>
                      </a:r>
                      <a:endParaRPr lang="ru-RU" sz="4800" b="1" i="0" u="none" strike="noStrike" kern="1200" dirty="0">
                        <a:solidFill>
                          <a:schemeClr val="lt1"/>
                        </a:solidFill>
                        <a:latin typeface="Calibri"/>
                      </a:endParaRP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 err="1" smtClean="0">
                          <a:solidFill>
                            <a:schemeClr val="lt1"/>
                          </a:solidFill>
                          <a:latin typeface="Calibri"/>
                        </a:rPr>
                        <a:t>Страдатель</a:t>
                      </a:r>
                      <a:r>
                        <a:rPr lang="ru-RU" sz="4800" b="1" i="0" u="none" strike="noStrike" kern="1200" dirty="0" smtClean="0">
                          <a:solidFill>
                            <a:schemeClr val="lt1"/>
                          </a:solidFill>
                          <a:latin typeface="Calibri"/>
                        </a:rPr>
                        <a:t>-</a:t>
                      </a:r>
                    </a:p>
                    <a:p>
                      <a:pPr marL="0" marR="0" indent="0" algn="ctr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 err="1" smtClean="0">
                          <a:solidFill>
                            <a:schemeClr val="lt1"/>
                          </a:solidFill>
                          <a:latin typeface="Calibri"/>
                        </a:rPr>
                        <a:t>ные</a:t>
                      </a:r>
                      <a:endParaRPr lang="ru-RU" sz="4800" b="1" i="0" u="none" strike="noStrike" kern="1200" dirty="0">
                        <a:solidFill>
                          <a:schemeClr val="lt1"/>
                        </a:solidFill>
                        <a:latin typeface="Calibri"/>
                      </a:endParaRP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7823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ущ  ющ</a:t>
                      </a: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ащ</a:t>
                      </a:r>
                    </a:p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ящ</a:t>
                      </a: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ем</a:t>
                      </a: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им</a:t>
                      </a: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913506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I </a:t>
                      </a: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спр.</a:t>
                      </a: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II </a:t>
                      </a: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спр.</a:t>
                      </a: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I </a:t>
                      </a: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спр.</a:t>
                      </a: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II </a:t>
                      </a:r>
                      <a:r>
                        <a:rPr lang="ru-RU" sz="4800" b="1" i="0" u="none" strike="noStrike" kern="1200" dirty="0" err="1">
                          <a:solidFill>
                            <a:schemeClr val="dk1"/>
                          </a:solidFill>
                          <a:latin typeface="Calibri"/>
                        </a:rPr>
                        <a:t>спр</a:t>
                      </a: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.</a:t>
                      </a: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524171">
                <a:tc gridSpan="2"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Дума</a:t>
                      </a:r>
                      <a:r>
                        <a:rPr lang="ru-RU" sz="4800" b="1" i="0" u="none" strike="noStrike" kern="1200">
                          <a:solidFill>
                            <a:srgbClr val="FF0000"/>
                          </a:solidFill>
                          <a:latin typeface="Calibri"/>
                        </a:rPr>
                        <a:t>ющ</a:t>
                      </a: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ий</a:t>
                      </a:r>
                      <a:r>
                        <a:rPr lang="ru-RU" sz="4800" b="1" i="0" u="none" strike="noStrike" kern="1200" baseline="0">
                          <a:solidFill>
                            <a:schemeClr val="dk1"/>
                          </a:solidFill>
                          <a:latin typeface="Calibri"/>
                        </a:rPr>
                        <a:t> (</a:t>
                      </a:r>
                      <a:r>
                        <a:rPr lang="en-US" sz="4800" b="1" i="0" u="none" strike="noStrike" kern="1200" baseline="0">
                          <a:solidFill>
                            <a:schemeClr val="dk1"/>
                          </a:solidFill>
                          <a:latin typeface="Calibri"/>
                        </a:rPr>
                        <a:t>I)</a:t>
                      </a:r>
                      <a:endParaRPr lang="en-US" sz="4800" b="0" i="0" u="none" strike="noStrike">
                        <a:latin typeface="Arial"/>
                      </a:endParaRPr>
                    </a:p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baseline="0">
                          <a:solidFill>
                            <a:schemeClr val="dk1"/>
                          </a:solidFill>
                          <a:latin typeface="Calibri"/>
                        </a:rPr>
                        <a:t>Верт</a:t>
                      </a:r>
                      <a:r>
                        <a:rPr lang="ru-RU" sz="4800" b="1" i="0" u="none" strike="noStrike" kern="1200" baseline="0">
                          <a:solidFill>
                            <a:srgbClr val="FF0000"/>
                          </a:solidFill>
                          <a:latin typeface="Calibri"/>
                        </a:rPr>
                        <a:t>ящ</a:t>
                      </a:r>
                      <a:r>
                        <a:rPr lang="ru-RU" sz="4800" b="1" i="0" u="none" strike="noStrike" kern="1200" baseline="0">
                          <a:solidFill>
                            <a:schemeClr val="dk1"/>
                          </a:solidFill>
                          <a:latin typeface="Calibri"/>
                        </a:rPr>
                        <a:t>ий (</a:t>
                      </a:r>
                      <a:r>
                        <a:rPr lang="en-US" sz="4800" b="1" i="0" u="none" strike="noStrike" kern="1200" baseline="0">
                          <a:solidFill>
                            <a:schemeClr val="dk1"/>
                          </a:solidFill>
                          <a:latin typeface="Calibri"/>
                        </a:rPr>
                        <a:t>II)</a:t>
                      </a:r>
                      <a:endParaRPr lang="en-US" sz="4800" b="1" i="0" u="none" strike="noStrike" kern="1200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Чита</a:t>
                      </a:r>
                      <a:r>
                        <a:rPr lang="ru-RU" sz="4800" b="1" i="0" u="none" strike="noStrike" kern="1200" dirty="0">
                          <a:solidFill>
                            <a:srgbClr val="FF0000"/>
                          </a:solidFill>
                          <a:latin typeface="Calibri"/>
                        </a:rPr>
                        <a:t>ем</a:t>
                      </a: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ый</a:t>
                      </a:r>
                      <a:r>
                        <a:rPr lang="ru-RU" sz="4800" b="1" i="0" u="none" strike="noStrike" kern="1200" baseline="0" dirty="0">
                          <a:solidFill>
                            <a:schemeClr val="dk1"/>
                          </a:solidFill>
                          <a:latin typeface="Calibri"/>
                        </a:rPr>
                        <a:t> (</a:t>
                      </a:r>
                      <a:r>
                        <a:rPr lang="en-US" sz="4800" b="1" i="0" u="none" strike="noStrike" kern="1200" baseline="0" dirty="0">
                          <a:solidFill>
                            <a:schemeClr val="dk1"/>
                          </a:solidFill>
                          <a:latin typeface="Calibri"/>
                        </a:rPr>
                        <a:t>I)</a:t>
                      </a:r>
                      <a:endParaRPr lang="en-US" sz="4800" b="0" i="0" u="none" strike="noStrike" dirty="0">
                        <a:latin typeface="Arial"/>
                      </a:endParaRPr>
                    </a:p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Гон</a:t>
                      </a:r>
                      <a:r>
                        <a:rPr lang="ru-RU" sz="4800" b="1" i="0" u="none" strike="noStrike" kern="1200" dirty="0">
                          <a:solidFill>
                            <a:srgbClr val="FF0000"/>
                          </a:solidFill>
                          <a:latin typeface="Calibri"/>
                        </a:rPr>
                        <a:t>им</a:t>
                      </a: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ый (</a:t>
                      </a:r>
                      <a:r>
                        <a:rPr lang="en-US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II)</a:t>
                      </a:r>
                    </a:p>
                  </a:txBody>
                  <a:tcPr marL="57356" marR="57356" marT="28678" marB="2867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2647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Причастия прошедшего времени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142984"/>
            <a:ext cx="57290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1.Приведите примеры</a:t>
            </a:r>
            <a:endParaRPr lang="ru-RU" sz="4400" b="1" cap="none" spc="0" dirty="0">
              <a:ln w="1905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785926"/>
            <a:ext cx="925606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2.От чего зависит написание гласных</a:t>
            </a:r>
          </a:p>
          <a:p>
            <a:r>
              <a:rPr lang="ru-RU" sz="4400" b="1" cap="none" spc="0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суффиксах этих причастий?</a:t>
            </a:r>
            <a:endParaRPr lang="ru-RU" sz="4400" b="1" cap="none" spc="0" dirty="0">
              <a:ln w="1905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50163" y="3143248"/>
            <a:ext cx="769383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(от начальной формы глагола)</a:t>
            </a:r>
            <a:endParaRPr lang="ru-RU" sz="4400" b="1" cap="none" spc="0" dirty="0">
              <a:ln w="1905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786190"/>
            <a:ext cx="653832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Назовите эти суффиксы</a:t>
            </a:r>
            <a:endParaRPr lang="ru-RU" sz="4400" b="1" cap="none" spc="0" dirty="0">
              <a:ln w="1905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Управляющая кнопка: настраиваемая 12">
            <a:hlinkClick r:id="rId3" action="ppaction://hlinksldjump" highlightClick="1"/>
          </p:cNvPr>
          <p:cNvSpPr/>
          <p:nvPr/>
        </p:nvSpPr>
        <p:spPr>
          <a:xfrm>
            <a:off x="8000992" y="6286496"/>
            <a:ext cx="1143008" cy="571504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4572008"/>
            <a:ext cx="87154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4.Расскажите 2 правила написания</a:t>
            </a:r>
          </a:p>
          <a:p>
            <a:r>
              <a:rPr lang="ru-RU" sz="4400" b="1" cap="none" spc="0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гласных перед суффиксами</a:t>
            </a:r>
          </a:p>
          <a:p>
            <a:r>
              <a:rPr lang="ru-RU" sz="4400" b="1" cap="none" spc="0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этих причастий?</a:t>
            </a:r>
            <a:endParaRPr lang="ru-RU" sz="4400" b="1" cap="none" spc="0" dirty="0">
              <a:ln w="1905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42845" y="0"/>
          <a:ext cx="9001155" cy="6357959"/>
        </p:xfrm>
        <a:graphic>
          <a:graphicData uri="http://schemas.openxmlformats.org/drawingml/2006/table">
            <a:tbl>
              <a:tblPr/>
              <a:tblGrid>
                <a:gridCol w="3729139"/>
                <a:gridCol w="3235669"/>
                <a:gridCol w="2036347"/>
              </a:tblGrid>
              <a:tr h="1770980"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 err="1">
                          <a:solidFill>
                            <a:schemeClr val="lt1"/>
                          </a:solidFill>
                          <a:latin typeface="Calibri"/>
                        </a:rPr>
                        <a:t>Действи-тельные</a:t>
                      </a:r>
                      <a:endParaRPr lang="ru-RU" sz="4800" b="1" i="0" u="none" strike="noStrike" kern="1200" dirty="0">
                        <a:solidFill>
                          <a:schemeClr val="lt1"/>
                        </a:solidFill>
                        <a:latin typeface="Calibri"/>
                      </a:endParaRPr>
                    </a:p>
                  </a:txBody>
                  <a:tcPr marL="59545" marR="59545" marT="29772" marB="29772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>
                          <a:solidFill>
                            <a:schemeClr val="lt1"/>
                          </a:solidFill>
                          <a:latin typeface="Calibri"/>
                        </a:rPr>
                        <a:t>Страдательные</a:t>
                      </a:r>
                      <a:endParaRPr lang="ru-RU" sz="4800" b="0" i="0" u="none" strike="noStrike" dirty="0">
                        <a:latin typeface="Arial"/>
                      </a:endParaRPr>
                    </a:p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4800" b="1" i="0" u="none" strike="noStrike" kern="1200" dirty="0">
                        <a:solidFill>
                          <a:schemeClr val="lt1"/>
                        </a:solidFill>
                        <a:latin typeface="Calibri"/>
                      </a:endParaRPr>
                    </a:p>
                  </a:txBody>
                  <a:tcPr marL="59545" marR="59545" marT="29772" marB="29772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40243"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 err="1">
                          <a:solidFill>
                            <a:schemeClr val="dk1"/>
                          </a:solidFill>
                          <a:latin typeface="Calibri"/>
                        </a:rPr>
                        <a:t>вш</a:t>
                      </a:r>
                      <a:r>
                        <a:rPr lang="ru-RU" sz="4800" b="1" i="0" u="none" strike="noStrike" kern="1200" baseline="0" dirty="0">
                          <a:solidFill>
                            <a:schemeClr val="dk1"/>
                          </a:solidFill>
                          <a:latin typeface="Calibri"/>
                        </a:rPr>
                        <a:t> </a:t>
                      </a:r>
                      <a:r>
                        <a:rPr lang="ru-RU" sz="4800" b="1" i="0" u="none" strike="noStrike" kern="1200" dirty="0" err="1">
                          <a:solidFill>
                            <a:schemeClr val="dk1"/>
                          </a:solidFill>
                          <a:latin typeface="Calibri"/>
                        </a:rPr>
                        <a:t>ш</a:t>
                      </a:r>
                      <a:endParaRPr lang="ru-RU" sz="4800" b="1" i="0" u="none" strike="noStrike" kern="1200" dirty="0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marL="59545" marR="59545" marT="29772" marB="29772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анн   </a:t>
                      </a:r>
                      <a:r>
                        <a:rPr lang="ru-RU" sz="4800" b="1" i="0" u="none" strike="noStrike" kern="1200" dirty="0" err="1">
                          <a:solidFill>
                            <a:schemeClr val="dk1"/>
                          </a:solidFill>
                          <a:latin typeface="Calibri"/>
                        </a:rPr>
                        <a:t>янн</a:t>
                      </a:r>
                      <a:endParaRPr lang="ru-RU" sz="4800" b="1" i="0" u="none" strike="noStrike" kern="1200" dirty="0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marL="59545" marR="59545" marT="29772" marB="29772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енн</a:t>
                      </a:r>
                    </a:p>
                  </a:txBody>
                  <a:tcPr marL="59545" marR="59545" marT="29772" marB="29772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446736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Зате</a:t>
                      </a:r>
                      <a:r>
                        <a:rPr lang="ru-RU" sz="4800" b="1" i="0" u="none" strike="noStrike" kern="1200">
                          <a:solidFill>
                            <a:srgbClr val="FF0000"/>
                          </a:solidFill>
                          <a:latin typeface="Calibri"/>
                        </a:rPr>
                        <a:t>я</a:t>
                      </a: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ть - зате</a:t>
                      </a:r>
                      <a:r>
                        <a:rPr lang="ru-RU" sz="4800" b="1" i="0" u="none" strike="noStrike" kern="1200">
                          <a:solidFill>
                            <a:srgbClr val="FF0000"/>
                          </a:solidFill>
                          <a:latin typeface="Calibri"/>
                        </a:rPr>
                        <a:t>я</a:t>
                      </a:r>
                      <a:r>
                        <a:rPr lang="ru-RU" sz="4800" b="1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вший</a:t>
                      </a:r>
                    </a:p>
                  </a:txBody>
                  <a:tcPr marL="59545" marR="59545" marT="29772" marB="29772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размеш</a:t>
                      </a:r>
                      <a:r>
                        <a:rPr lang="ru-RU" sz="4800" b="1" i="0" u="none" strike="noStrike" kern="1200" dirty="0">
                          <a:solidFill>
                            <a:srgbClr val="FF0000"/>
                          </a:solidFill>
                          <a:latin typeface="Calibri"/>
                        </a:rPr>
                        <a:t>а</a:t>
                      </a: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ть</a:t>
                      </a:r>
                      <a:r>
                        <a:rPr lang="ru-RU" sz="4800" b="1" i="0" u="none" strike="noStrike" kern="1200" baseline="0" dirty="0">
                          <a:solidFill>
                            <a:schemeClr val="dk1"/>
                          </a:solidFill>
                          <a:latin typeface="Calibri"/>
                        </a:rPr>
                        <a:t> </a:t>
                      </a: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– размеш</a:t>
                      </a:r>
                      <a:r>
                        <a:rPr lang="ru-RU" sz="4800" b="1" i="0" u="none" strike="noStrike" kern="1200" dirty="0">
                          <a:solidFill>
                            <a:srgbClr val="FF0000"/>
                          </a:solidFill>
                          <a:latin typeface="Calibri"/>
                        </a:rPr>
                        <a:t>а</a:t>
                      </a: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нный</a:t>
                      </a:r>
                      <a:endParaRPr lang="ru-RU" sz="4800" b="0" i="0" u="none" strike="noStrike" dirty="0">
                        <a:latin typeface="Arial"/>
                      </a:endParaRPr>
                    </a:p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решить - реш</a:t>
                      </a:r>
                      <a:r>
                        <a:rPr lang="ru-RU" sz="4800" b="1" i="0" u="none" strike="noStrike" kern="1200" dirty="0">
                          <a:solidFill>
                            <a:srgbClr val="FF0000"/>
                          </a:solidFill>
                          <a:latin typeface="Calibri"/>
                        </a:rPr>
                        <a:t>енн</a:t>
                      </a:r>
                      <a:r>
                        <a:rPr lang="ru-RU" sz="4800" b="1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ый</a:t>
                      </a:r>
                    </a:p>
                  </a:txBody>
                  <a:tcPr marL="59545" marR="59545" marT="29772" marB="29772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706</TotalTime>
  <Words>725</Words>
  <PresentationFormat>Экран (4:3)</PresentationFormat>
  <Paragraphs>159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Урок русского языка в 6 В классе       по программа  А.Д.Шмелёва                                                                МБОУ АСОШ № 2         Учитель                       Поспелова В.В. </vt:lpstr>
      <vt:lpstr>Слайд 2</vt:lpstr>
      <vt:lpstr>Цели урока: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Глава 5, упражнение №104, стр. 66 Текст , записанный с диска </vt:lpstr>
      <vt:lpstr>Итоги урока 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Геннадий</cp:lastModifiedBy>
  <cp:revision>85</cp:revision>
  <dcterms:modified xsi:type="dcterms:W3CDTF">2016-02-27T05:40:17Z</dcterms:modified>
</cp:coreProperties>
</file>