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56" r:id="rId2"/>
    <p:sldId id="332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5" r:id="rId13"/>
    <p:sldId id="308" r:id="rId14"/>
    <p:sldId id="307" r:id="rId15"/>
    <p:sldId id="310" r:id="rId16"/>
    <p:sldId id="311" r:id="rId17"/>
    <p:sldId id="284" r:id="rId18"/>
    <p:sldId id="286" r:id="rId19"/>
    <p:sldId id="289" r:id="rId20"/>
    <p:sldId id="333" r:id="rId21"/>
    <p:sldId id="327" r:id="rId22"/>
    <p:sldId id="334" r:id="rId23"/>
    <p:sldId id="329" r:id="rId24"/>
    <p:sldId id="335" r:id="rId25"/>
    <p:sldId id="330" r:id="rId26"/>
    <p:sldId id="336" r:id="rId27"/>
    <p:sldId id="273" r:id="rId28"/>
    <p:sldId id="274" r:id="rId29"/>
    <p:sldId id="292" r:id="rId30"/>
    <p:sldId id="277" r:id="rId31"/>
    <p:sldId id="276" r:id="rId32"/>
    <p:sldId id="293" r:id="rId33"/>
    <p:sldId id="260" r:id="rId34"/>
    <p:sldId id="290" r:id="rId35"/>
    <p:sldId id="262" r:id="rId36"/>
    <p:sldId id="291" r:id="rId37"/>
    <p:sldId id="266" r:id="rId38"/>
    <p:sldId id="312" r:id="rId39"/>
    <p:sldId id="331" r:id="rId40"/>
    <p:sldId id="313" r:id="rId41"/>
    <p:sldId id="314" r:id="rId42"/>
    <p:sldId id="325" r:id="rId43"/>
    <p:sldId id="326" r:id="rId44"/>
    <p:sldId id="317" r:id="rId45"/>
    <p:sldId id="319" r:id="rId46"/>
    <p:sldId id="320" r:id="rId47"/>
    <p:sldId id="321" r:id="rId48"/>
    <p:sldId id="322" r:id="rId49"/>
    <p:sldId id="318" r:id="rId50"/>
    <p:sldId id="323" r:id="rId51"/>
    <p:sldId id="324" r:id="rId52"/>
    <p:sldId id="315" r:id="rId53"/>
    <p:sldId id="316" r:id="rId54"/>
    <p:sldId id="337" r:id="rId55"/>
    <p:sldId id="338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29" autoAdjust="0"/>
  </p:normalViewPr>
  <p:slideViewPr>
    <p:cSldViewPr>
      <p:cViewPr varScale="1">
        <p:scale>
          <a:sx n="103" d="100"/>
          <a:sy n="103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/>
              <a:t>занятость родителей</a:t>
            </a:r>
          </a:p>
        </c:rich>
      </c:tx>
      <c:layout>
        <c:manualLayout>
          <c:xMode val="edge"/>
          <c:yMode val="edge"/>
          <c:x val="0.31543231872158739"/>
          <c:y val="6.413428810940198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003220683451235E-2"/>
          <c:y val="0.15385129306389159"/>
          <c:w val="0.70713348067034631"/>
          <c:h val="0.819982746911880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занятость родителей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3281312099855698E-2"/>
                  <c:y val="-3.5604199475065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562781601325344E-2"/>
                  <c:y val="1.7378652668416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17327163190058E-2"/>
                  <c:y val="-3.142939632545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рабочий</c:v>
                </c:pt>
                <c:pt idx="1">
                  <c:v>служащий</c:v>
                </c:pt>
                <c:pt idx="2">
                  <c:v>ч/п и и/п</c:v>
                </c:pt>
                <c:pt idx="3">
                  <c:v>не работают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0.22300000000000009</c:v>
                </c:pt>
                <c:pt idx="1">
                  <c:v>0.48000000000000032</c:v>
                </c:pt>
                <c:pt idx="2">
                  <c:v>0.11899999999999999</c:v>
                </c:pt>
                <c:pt idx="3">
                  <c:v>0.17800000000000016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318044402865481"/>
          <c:y val="0.21494440467668843"/>
          <c:w val="0.2236182358393323"/>
          <c:h val="0.5209162491052246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2800" dirty="0"/>
              <a:t>Источники финансирования МБОУ АСОШ №2 в 2014/15уч.году</a:t>
            </a:r>
          </a:p>
        </c:rich>
      </c:tx>
      <c:layout>
        <c:manualLayout>
          <c:xMode val="edge"/>
          <c:yMode val="edge"/>
          <c:x val="0.21935623137390189"/>
          <c:y val="1.339513612411560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финансирования</c:v>
                </c:pt>
              </c:strCache>
            </c:strRef>
          </c:tx>
          <c:explosion val="29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областной бюджет</c:v>
                </c:pt>
                <c:pt idx="1">
                  <c:v>местный бюджет</c:v>
                </c:pt>
                <c:pt idx="2">
                  <c:v>внебюджетные источники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0.79</c:v>
                </c:pt>
                <c:pt idx="1">
                  <c:v>0.12000000000000002</c:v>
                </c:pt>
                <c:pt idx="2">
                  <c:v>9.0000000000000024E-2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/>
              <a:t>образование родителей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родителей</c:v>
                </c:pt>
              </c:strCache>
            </c:strRef>
          </c:tx>
          <c:explosion val="25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н/среднее</c:v>
                </c:pt>
                <c:pt idx="1">
                  <c:v>среднее</c:v>
                </c:pt>
                <c:pt idx="2">
                  <c:v>сред спец.</c:v>
                </c:pt>
                <c:pt idx="3">
                  <c:v>высшее</c:v>
                </c:pt>
                <c:pt idx="4">
                  <c:v>н/высшее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1.4999999999999998E-2</c:v>
                </c:pt>
                <c:pt idx="1">
                  <c:v>0.14100000000000001</c:v>
                </c:pt>
                <c:pt idx="2">
                  <c:v>0.38000000000000023</c:v>
                </c:pt>
                <c:pt idx="3">
                  <c:v>0.53400000000000003</c:v>
                </c:pt>
                <c:pt idx="4">
                  <c:v>2.0000000000000018E-3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318044402865481"/>
          <c:y val="0.21494440467668843"/>
          <c:w val="0.22361823583933224"/>
          <c:h val="0.5209162491052246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русские</c:v>
                </c:pt>
                <c:pt idx="1">
                  <c:v>корейцы</c:v>
                </c:pt>
                <c:pt idx="2">
                  <c:v>азербайджанцы</c:v>
                </c:pt>
                <c:pt idx="3">
                  <c:v>армяне</c:v>
                </c:pt>
                <c:pt idx="4">
                  <c:v>украинцы</c:v>
                </c:pt>
                <c:pt idx="5">
                  <c:v>ассирийцы</c:v>
                </c:pt>
                <c:pt idx="6">
                  <c:v>грузины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88.7</c:v>
                </c:pt>
                <c:pt idx="1">
                  <c:v>0.9</c:v>
                </c:pt>
                <c:pt idx="2">
                  <c:v>3.6</c:v>
                </c:pt>
                <c:pt idx="3">
                  <c:v>3</c:v>
                </c:pt>
                <c:pt idx="4">
                  <c:v>1.6</c:v>
                </c:pt>
                <c:pt idx="5">
                  <c:v>0.6</c:v>
                </c:pt>
                <c:pt idx="6">
                  <c:v>0.8</c:v>
                </c:pt>
                <c:pt idx="7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</c:v>
                </c:pt>
                <c:pt idx="1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82</c:v>
                </c:pt>
                <c:pt idx="1">
                  <c:v>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89</c:v>
                </c:pt>
                <c:pt idx="1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465664"/>
        <c:axId val="184466224"/>
      </c:barChart>
      <c:catAx>
        <c:axId val="18446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466224"/>
        <c:crosses val="autoZero"/>
        <c:auto val="1"/>
        <c:lblAlgn val="ctr"/>
        <c:lblOffset val="100"/>
        <c:noMultiLvlLbl val="0"/>
      </c:catAx>
      <c:valAx>
        <c:axId val="18446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4656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3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0621637009856478E-2"/>
          <c:y val="5.6998389630405356E-2"/>
          <c:w val="0.70661896243291589"/>
          <c:h val="0.701550387596899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707032725325109E-2"/>
                  <c:y val="0.12937818689012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705145462410335E-3"/>
                  <c:y val="0.15459153600246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0053847661286E-3"/>
                  <c:y val="0.15585732753555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2012-2013 учебный год</c:v>
                </c:pt>
                <c:pt idx="1">
                  <c:v>2013-2014 учебный год</c:v>
                </c:pt>
                <c:pt idx="2">
                  <c:v>2014-2015 учебный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99.5</c:v>
                </c:pt>
                <c:pt idx="1">
                  <c:v>99.8</c:v>
                </c:pt>
                <c:pt idx="2">
                  <c:v>99.7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на"4" и "5"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8250395826028156E-3"/>
                  <c:y val="0.13012563988335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663389348245559E-3"/>
                  <c:y val="0.13240029480868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076382870463517E-3"/>
                  <c:y val="0.12273031473287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2012-2013 учебный год</c:v>
                </c:pt>
                <c:pt idx="1">
                  <c:v>2013-2014 учебный год</c:v>
                </c:pt>
                <c:pt idx="2">
                  <c:v>2014-2015 учебный год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37.299999999999997</c:v>
                </c:pt>
                <c:pt idx="1">
                  <c:v>37.6</c:v>
                </c:pt>
                <c:pt idx="2">
                  <c:v>37.9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87367408"/>
        <c:axId val="187367968"/>
        <c:axId val="0"/>
      </c:bar3DChart>
      <c:catAx>
        <c:axId val="18736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7367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3679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7367408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79248658318425758"/>
          <c:y val="0.41085271317829458"/>
          <c:w val="0.2003577817531306"/>
          <c:h val="0.18217054263565891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2014-2015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I группа</c:v>
                </c:pt>
                <c:pt idx="1">
                  <c:v>II группа</c:v>
                </c:pt>
                <c:pt idx="2">
                  <c:v>III группа</c:v>
                </c:pt>
                <c:pt idx="3">
                  <c:v>IV и  V группа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148</c:v>
                </c:pt>
                <c:pt idx="1">
                  <c:v>333</c:v>
                </c:pt>
                <c:pt idx="2">
                  <c:v>369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019794400699907"/>
          <c:y val="0.41794306961629796"/>
          <c:w val="0.17591316710411198"/>
          <c:h val="0.406077990251218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направления внеурочной деятельности ФГОС</a:t>
            </a:r>
          </a:p>
        </c:rich>
      </c:tx>
      <c:layout>
        <c:manualLayout>
          <c:xMode val="edge"/>
          <c:yMode val="edge"/>
          <c:x val="0.23874357223204243"/>
          <c:y val="1.6326530612244903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направления внеурочной деятельности ФГОС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спортивно-оздоровительное</c:v>
                </c:pt>
                <c:pt idx="1">
                  <c:v>художественно-эстетическое</c:v>
                </c:pt>
                <c:pt idx="2">
                  <c:v>научно-познавательное</c:v>
                </c:pt>
                <c:pt idx="3">
                  <c:v>гражданско-патриотическое</c:v>
                </c:pt>
                <c:pt idx="4">
                  <c:v>экскурсионно-проектная деятельность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0.16000000000000009</c:v>
                </c:pt>
                <c:pt idx="1">
                  <c:v>0.24000000000000019</c:v>
                </c:pt>
                <c:pt idx="2">
                  <c:v>0.35000000000000031</c:v>
                </c:pt>
                <c:pt idx="3">
                  <c:v>0.15000000000000019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616485266211621"/>
          <c:y val="0.24330594545247086"/>
          <c:w val="0.33998473182541999"/>
          <c:h val="0.65577884286203414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 кв.кат.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2012-2013 учебный год</c:v>
                </c:pt>
                <c:pt idx="1">
                  <c:v>2013-2014 учебный год</c:v>
                </c:pt>
                <c:pt idx="2">
                  <c:v>2014-2015 учебный год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0.495</c:v>
                </c:pt>
                <c:pt idx="1">
                  <c:v>0.435</c:v>
                </c:pt>
                <c:pt idx="2">
                  <c:v>0.49099999999999999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 кв.категория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2012-2013 учебный год</c:v>
                </c:pt>
                <c:pt idx="1">
                  <c:v>2013-2014 учебный год</c:v>
                </c:pt>
                <c:pt idx="2">
                  <c:v>2014-2015 учебный год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0.192</c:v>
                </c:pt>
                <c:pt idx="1">
                  <c:v>0.185</c:v>
                </c:pt>
                <c:pt idx="2">
                  <c:v>0.16400000000000001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вторая кв. категория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2012-2013 учебный год</c:v>
                </c:pt>
                <c:pt idx="1">
                  <c:v>2013-2014 учебный год</c:v>
                </c:pt>
                <c:pt idx="2">
                  <c:v>2014-2015 учебный год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8.1000000000000003E-2</c:v>
                </c:pt>
                <c:pt idx="1">
                  <c:v>5.5E-2</c:v>
                </c:pt>
                <c:pt idx="2">
                  <c:v>8.9999999999999993E-3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соответствие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2012-2013 учебный год</c:v>
                </c:pt>
                <c:pt idx="1">
                  <c:v>2013-2014 учебный год</c:v>
                </c:pt>
                <c:pt idx="2">
                  <c:v>2014-2015 учебный год</c:v>
                </c:pt>
              </c:strCache>
            </c:strRef>
          </c:cat>
          <c:val>
            <c:numRef>
              <c:f>Лист1!$E$2:$E$4</c:f>
              <c:numCache>
                <c:formatCode>0.0%</c:formatCode>
                <c:ptCount val="3"/>
                <c:pt idx="0">
                  <c:v>8.1000000000000003E-2</c:v>
                </c:pt>
                <c:pt idx="1">
                  <c:v>8.1000000000000003E-2</c:v>
                </c:pt>
                <c:pt idx="2">
                  <c:v>0.17299999999999999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без категории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2012-2013 учебный год</c:v>
                </c:pt>
                <c:pt idx="1">
                  <c:v>2013-2014 учебный год</c:v>
                </c:pt>
                <c:pt idx="2">
                  <c:v>2014-2015 учебный год</c:v>
                </c:pt>
              </c:strCache>
            </c:strRef>
          </c:cat>
          <c:val>
            <c:numRef>
              <c:f>Лист1!$F$2:$F$4</c:f>
              <c:numCache>
                <c:formatCode>0.0%</c:formatCode>
                <c:ptCount val="3"/>
                <c:pt idx="0">
                  <c:v>0.121</c:v>
                </c:pt>
                <c:pt idx="1">
                  <c:v>0.21299999999999999</c:v>
                </c:pt>
                <c:pt idx="2">
                  <c:v>0.16400000000000001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908592"/>
        <c:axId val="255909152"/>
      </c:barChart>
      <c:catAx>
        <c:axId val="25590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55909152"/>
        <c:crosses val="autoZero"/>
        <c:auto val="1"/>
        <c:lblAlgn val="ctr"/>
        <c:lblOffset val="100"/>
        <c:noMultiLvlLbl val="0"/>
      </c:catAx>
      <c:valAx>
        <c:axId val="2559091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559085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Динамика прохождения курсовой подготовки за три года</a:t>
            </a:r>
          </a:p>
        </c:rich>
      </c:tx>
      <c:layout>
        <c:manualLayout>
          <c:xMode val="edge"/>
          <c:yMode val="edge"/>
          <c:x val="0.20076451099350287"/>
          <c:y val="4.081632653061224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прохождения курсовой подготовки за три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2012-2013 учебный год</c:v>
                </c:pt>
                <c:pt idx="1">
                  <c:v>2013-2014 учебный год</c:v>
                </c:pt>
                <c:pt idx="2">
                  <c:v>2014-2015 учебный год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0.35399999999999998</c:v>
                </c:pt>
                <c:pt idx="1">
                  <c:v>0.185</c:v>
                </c:pt>
                <c:pt idx="2">
                  <c:v>0.60899999999999999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911392"/>
        <c:axId val="255114544"/>
      </c:barChart>
      <c:catAx>
        <c:axId val="25591139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114544"/>
        <c:crosses val="autoZero"/>
        <c:auto val="1"/>
        <c:lblAlgn val="ctr"/>
        <c:lblOffset val="100"/>
        <c:noMultiLvlLbl val="0"/>
      </c:catAx>
      <c:valAx>
        <c:axId val="25511454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559113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97880-B2C2-44E6-A84C-120616A51A24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3C2A5-99B1-4CCB-BA61-A52F5F89B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4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C2A5-99B1-4CCB-BA61-A52F5F89BA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8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C2A5-99B1-4CCB-BA61-A52F5F89BA7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C2A5-99B1-4CCB-BA61-A52F5F89BA7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77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C2A5-99B1-4CCB-BA61-A52F5F89BA7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C2A5-99B1-4CCB-BA61-A52F5F89BA7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9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F46D-3386-4418-92EE-48EDCBD4BA63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E510-46D2-4124-B354-9DA4BB5D1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7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13108"/>
            <a:ext cx="8481760" cy="2615604"/>
          </a:xfrm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lang="ru-RU" sz="4000" dirty="0" smtClean="0"/>
              <a:t>	</a:t>
            </a:r>
            <a:br>
              <a:rPr lang="ru-RU" sz="4000" dirty="0" smtClean="0"/>
            </a:b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Публичный отчет</a:t>
            </a:r>
            <a:b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2014 – 2015 учебный год</a:t>
            </a:r>
            <a:endParaRPr lang="ru-RU" sz="4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43" y="0"/>
            <a:ext cx="1479571" cy="199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494" y="0"/>
            <a:ext cx="2749539" cy="190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A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145" y="4051616"/>
            <a:ext cx="4536504" cy="28063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37650" y="260648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Муниципальное бюджетное общеобразовательное учреждение Аксайского района  </a:t>
            </a:r>
            <a:r>
              <a:rPr lang="ru-RU" sz="1600" b="1" i="1" dirty="0" smtClean="0"/>
              <a:t> </a:t>
            </a:r>
            <a:r>
              <a:rPr lang="ru-RU" sz="1600" b="1" i="1" dirty="0"/>
              <a:t>Аксайская средняя общеобразовательная школа №2 </a:t>
            </a:r>
            <a:r>
              <a:rPr lang="ru-RU" sz="1600" b="1" i="1" dirty="0" smtClean="0"/>
              <a:t>с </a:t>
            </a:r>
            <a:r>
              <a:rPr lang="ru-RU" sz="1600" b="1" i="1" dirty="0"/>
              <a:t>углубленным изучением английского языка и математики</a:t>
            </a:r>
          </a:p>
          <a:p>
            <a:pPr algn="ctr"/>
            <a:r>
              <a:rPr lang="ru-RU" sz="1600" b="1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3872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 родителей учащихся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АСОШ № 2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64000761"/>
              </p:ext>
            </p:extLst>
          </p:nvPr>
        </p:nvGraphicFramePr>
        <p:xfrm>
          <a:off x="395536" y="1412776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45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Национальный состав учащихся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АСОШ № 2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47720730"/>
              </p:ext>
            </p:extLst>
          </p:nvPr>
        </p:nvGraphicFramePr>
        <p:xfrm>
          <a:off x="611560" y="1412776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65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" y="268288"/>
            <a:ext cx="7446963" cy="1398587"/>
          </a:xfrm>
        </p:spPr>
      </p:pic>
      <p:graphicFrame>
        <p:nvGraphicFramePr>
          <p:cNvPr id="14371" name="Group 3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719860"/>
              </p:ext>
            </p:extLst>
          </p:nvPr>
        </p:nvGraphicFramePr>
        <p:xfrm>
          <a:off x="457200" y="1882775"/>
          <a:ext cx="8229600" cy="43891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14338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Обществознание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 / 61 %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/ 26 %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Английский язык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/ 13 %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Биология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7/ 11 %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/ 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Литература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История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7/ 11 %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Химия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/ 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География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/ 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C:\Documents and Settings\User\Рабочий стол\МОИ Презентации по ЕГЭ\Копия 11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143512"/>
            <a:ext cx="3555971" cy="1143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Рисунок 36" descr="prof_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214290"/>
            <a:ext cx="1643062" cy="197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AutoShape 4"/>
          <p:cNvSpPr>
            <a:spLocks noChangeArrowheads="1"/>
          </p:cNvSpPr>
          <p:nvPr/>
        </p:nvSpPr>
        <p:spPr bwMode="auto">
          <a:xfrm>
            <a:off x="1116013" y="836613"/>
            <a:ext cx="4400550" cy="146685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              </a:t>
            </a: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1547813" y="2276475"/>
            <a:ext cx="4400550" cy="146685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              </a:t>
            </a:r>
          </a:p>
        </p:txBody>
      </p:sp>
      <p:sp>
        <p:nvSpPr>
          <p:cNvPr id="23557" name="AutoShape 6"/>
          <p:cNvSpPr>
            <a:spLocks noChangeArrowheads="1"/>
          </p:cNvSpPr>
          <p:nvPr/>
        </p:nvSpPr>
        <p:spPr bwMode="auto">
          <a:xfrm>
            <a:off x="2843213" y="3644900"/>
            <a:ext cx="4400550" cy="146685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              </a:t>
            </a:r>
          </a:p>
        </p:txBody>
      </p:sp>
      <p:sp>
        <p:nvSpPr>
          <p:cNvPr id="23558" name="WordArt 7"/>
          <p:cNvSpPr>
            <a:spLocks noChangeArrowheads="1" noChangeShapeType="1" noTextEdit="1"/>
          </p:cNvSpPr>
          <p:nvPr/>
        </p:nvSpPr>
        <p:spPr bwMode="auto">
          <a:xfrm>
            <a:off x="1763713" y="1557338"/>
            <a:ext cx="26193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2013  -  5 место</a:t>
            </a:r>
          </a:p>
        </p:txBody>
      </p:sp>
      <p:sp>
        <p:nvSpPr>
          <p:cNvPr id="23559" name="WordArt 8"/>
          <p:cNvSpPr>
            <a:spLocks noChangeArrowheads="1" noChangeShapeType="1" noTextEdit="1"/>
          </p:cNvSpPr>
          <p:nvPr/>
        </p:nvSpPr>
        <p:spPr bwMode="auto">
          <a:xfrm>
            <a:off x="2339975" y="2852738"/>
            <a:ext cx="28289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2014  -   1 место</a:t>
            </a:r>
          </a:p>
        </p:txBody>
      </p:sp>
      <p:sp>
        <p:nvSpPr>
          <p:cNvPr id="23560" name="WordArt 9"/>
          <p:cNvSpPr>
            <a:spLocks noChangeArrowheads="1" noChangeShapeType="1" noTextEdit="1"/>
          </p:cNvSpPr>
          <p:nvPr/>
        </p:nvSpPr>
        <p:spPr bwMode="auto">
          <a:xfrm>
            <a:off x="3708400" y="4292600"/>
            <a:ext cx="28289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2015    -  1место</a:t>
            </a:r>
          </a:p>
        </p:txBody>
      </p:sp>
    </p:spTree>
    <p:extLst>
      <p:ext uri="{BB962C8B-B14F-4D97-AF65-F5344CB8AC3E}">
        <p14:creationId xmlns:p14="http://schemas.microsoft.com/office/powerpoint/2010/main" val="327663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25" name="Rectangle 73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784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  <a:defRPr/>
            </a:pPr>
            <a:r>
              <a:rPr lang="ru-RU" sz="38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Лучшие результаты ЕГЭ по школе</a:t>
            </a:r>
          </a:p>
        </p:txBody>
      </p:sp>
      <p:graphicFrame>
        <p:nvGraphicFramePr>
          <p:cNvPr id="1850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11486"/>
              </p:ext>
            </p:extLst>
          </p:nvPr>
        </p:nvGraphicFramePr>
        <p:xfrm>
          <a:off x="251520" y="1052736"/>
          <a:ext cx="8640961" cy="5327103"/>
        </p:xfrm>
        <a:graphic>
          <a:graphicData uri="http://schemas.openxmlformats.org/drawingml/2006/table">
            <a:tbl>
              <a:tblPr/>
              <a:tblGrid>
                <a:gridCol w="1952054"/>
                <a:gridCol w="2136680"/>
                <a:gridCol w="2042444"/>
                <a:gridCol w="2509783"/>
              </a:tblGrid>
              <a:tr h="755766"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ученика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Ф.И.О.учителя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128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Шопина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Чичельник Л.М.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20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Шкуро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Шахурдина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397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Поповская 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Нартова мГ.М..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920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Шкуро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Папикян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Фесенко С.В.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531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Плугина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Шопина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Л.И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263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Плугина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Старцева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531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Стойкова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Петренко Т.А.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665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Альбрехт 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Зенкина Г.М.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531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Англ.язык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Шопина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Саская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С.Ф.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665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Шкуро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Вельмакина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Т.Ф..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6795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725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качества ГИА за 3 года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96030865"/>
              </p:ext>
            </p:extLst>
          </p:nvPr>
        </p:nvGraphicFramePr>
        <p:xfrm>
          <a:off x="539552" y="1052736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356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успеваемости обучающихся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АСОШ № 2 за последние 3 года.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85991"/>
              </p:ext>
            </p:extLst>
          </p:nvPr>
        </p:nvGraphicFramePr>
        <p:xfrm>
          <a:off x="15037" y="1051293"/>
          <a:ext cx="9093467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4340939"/>
                <a:gridCol w="1584176"/>
                <a:gridCol w="1584176"/>
                <a:gridCol w="1584176"/>
              </a:tblGrid>
              <a:tr h="608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Параметры статистики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год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 учебный год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2014-2015 учебный год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учеников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1224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1249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1289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Отличников: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Окончили 9 кл с отличием 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3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Окончили 11кл с медалью: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золотой 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серебряной  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региональная медаль за особые успехи выпускнику Дона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Окончивших на «4» и «5»: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302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306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326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3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Оставлены на повторное обучение в 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начальной школе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основной школе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старшей школе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Успеваемость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99,5%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99,1%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99,7%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 успеваемости: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37,3%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37,6 %</a:t>
                      </a:r>
                      <a:endParaRPr lang="ru-RU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37,9%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206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Неуспевающих: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ученика (1,8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%):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классы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классы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 классы -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 классы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 классы -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 классы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классы – 1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 классы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485" y="386104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неуспевающих, в соответствии с ФЗ-273 ст.58, переведены в следующий класс условно как имеющие «академические задолженности» по одному и более предметам, из них имеют: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двойку» по одному предмету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учащихся;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«двойку» по двум предметам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учащихся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2184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19491323"/>
              </p:ext>
            </p:extLst>
          </p:nvPr>
        </p:nvGraphicFramePr>
        <p:xfrm>
          <a:off x="899592" y="1700808"/>
          <a:ext cx="73448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3608" y="47667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уровня освоения образовательных программ учащимися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АСОШ № 2 за последние 3 года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00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089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Уровень  усвоения программного материала по предметам 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11751"/>
              </p:ext>
            </p:extLst>
          </p:nvPr>
        </p:nvGraphicFramePr>
        <p:xfrm>
          <a:off x="755576" y="380222"/>
          <a:ext cx="7992888" cy="6379464"/>
        </p:xfrm>
        <a:graphic>
          <a:graphicData uri="http://schemas.openxmlformats.org/drawingml/2006/table">
            <a:tbl>
              <a:tblPr firstRow="1" firstCol="1" bandRow="1"/>
              <a:tblGrid>
                <a:gridCol w="1855123"/>
                <a:gridCol w="2215163"/>
                <a:gridCol w="1961301"/>
                <a:gridCol w="1961301"/>
              </a:tblGrid>
              <a:tr h="2146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Успеваемость/качество успеваемости (в 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Начальная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100/70,9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100/64,5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100/65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Литературное чтение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100/84,6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100/83,4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100/84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100/68,8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100/66,1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100/68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Окружающий мир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100/78,2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100/78,5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100/80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 и старшая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99,5/39,5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98/43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98,7/42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Литература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99,8/60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99/61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99/60,9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99/50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99/51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100/57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Алгебра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90/37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99/43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98/43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Геометрия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99/47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99,7/45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99,4/44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100/80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99/51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100/67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99,8/61,8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99,8/62,6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100/64,1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100/72,1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100/83,2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99,9/74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Право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100/72,4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100/81,4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100/75,9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Экономика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100/66,1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100/79,4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100/77,6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99,8/51,1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99,5/60,6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100/62,9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99,5/59,9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99,9/62,7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99,6/59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99,7/65,3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99,7/70,3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99,7/80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Английский язык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99,7/71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100/75,5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Немецкий язык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100/85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100/95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100/90,4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Музыка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100/85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100/87,7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49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0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Оснащенность образовательного процесса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2014-2015 учебном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10550"/>
              </p:ext>
            </p:extLst>
          </p:nvPr>
        </p:nvGraphicFramePr>
        <p:xfrm>
          <a:off x="179512" y="1124744"/>
          <a:ext cx="8712968" cy="5537654"/>
        </p:xfrm>
        <a:graphic>
          <a:graphicData uri="http://schemas.openxmlformats.org/drawingml/2006/table">
            <a:tbl>
              <a:tblPr firstRow="1" firstCol="1" bandRow="1"/>
              <a:tblGrid>
                <a:gridCol w="3698362"/>
                <a:gridCol w="2571709"/>
                <a:gridCol w="2442897"/>
              </a:tblGrid>
              <a:tr h="32853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Перечень компьютерной техники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(штук)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2013-2014 учебный год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2014-2015 учебный год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Компьютеры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Ноутбуки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0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Передвижные компьютерные классы/количество ноутбуков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6/72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6/72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Интерактивные доски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Проекторы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МФУ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Сканеры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Принтеры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Документ-камеры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Видеокамеры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Цифровые фотоаппараты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Планшетники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Цифровая мини-типография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102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276977"/>
              </p:ext>
            </p:extLst>
          </p:nvPr>
        </p:nvGraphicFramePr>
        <p:xfrm>
          <a:off x="179512" y="663136"/>
          <a:ext cx="8964489" cy="5990399"/>
        </p:xfrm>
        <a:graphic>
          <a:graphicData uri="http://schemas.openxmlformats.org/drawingml/2006/table">
            <a:tbl>
              <a:tblPr firstRow="1" firstCol="1" bandRow="1"/>
              <a:tblGrid>
                <a:gridCol w="2987851"/>
                <a:gridCol w="2987851"/>
                <a:gridCol w="2988787"/>
              </a:tblGrid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конкурса (олимпиады)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Результативность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7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Олимпиада по математике при РГСУ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призовых места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Олимпиада по ИКТ при ДГТУ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Олимпиада по искусству районного и федерального уровней 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призовых мест, в том числе 1 на федеральном уровне.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Открытая олимпиада по предпринимательству – 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победитель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Олимпус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Инфоурок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Компьютерные и информационные технологии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Всероссиский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Кубок школы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 и природа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Международный фестиваль по искусству «Притча»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 по искусству «Равнение на Победу!»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участников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победителя, 2 призера.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1663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школьников в олимпиадах и конкурсах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14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8702" y="-171399"/>
            <a:ext cx="10887286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9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Состояние здоровья школьников МБОУ АСОШ №2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40953"/>
              </p:ext>
            </p:extLst>
          </p:nvPr>
        </p:nvGraphicFramePr>
        <p:xfrm>
          <a:off x="521296" y="761568"/>
          <a:ext cx="8280920" cy="5472610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  <a:gridCol w="3140063"/>
                <a:gridCol w="1299573"/>
                <a:gridCol w="1288429"/>
                <a:gridCol w="1832775"/>
              </a:tblGrid>
              <a:tr h="34203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заболевания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Динамика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2013-2014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2014-2015 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Хронический  гастрит, ДЖВП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Пиелонефрит, ИМВП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ВПС, ПМК, порок сердца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+23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ВСД, вегето-сосуд. дистания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+17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ДЦП,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эписиндром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Бронхиальная астма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-9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Нарушение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эндокрин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системы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+74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Хирургическая патология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+60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Миопия, астигматизм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+184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Сколиоз, плоскостопие, нар. осанки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+29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ЛОР - патология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+ 59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577 – 46% от 1246 ч.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1045-84%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1249 чел.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 на 38%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217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788" y="1637995"/>
            <a:ext cx="9216788" cy="53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280920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4F81B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Динамика заболеваемости учащихся школы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(в сравнении с прошлым, 2013-2014 учебным годом)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62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2620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Группы здоровья школьников в 2014-2015 учебном году.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95312441"/>
              </p:ext>
            </p:extLst>
          </p:nvPr>
        </p:nvGraphicFramePr>
        <p:xfrm>
          <a:off x="323528" y="1056727"/>
          <a:ext cx="8496944" cy="525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6053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252520" cy="52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76672"/>
            <a:ext cx="7776864" cy="55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Уровень воспитанности школьников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3751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56563"/>
            <a:ext cx="10406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Занятость учащихся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1-4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классов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внеурочной деятельности в рамках ФГОС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53117146"/>
              </p:ext>
            </p:extLst>
          </p:nvPr>
        </p:nvGraphicFramePr>
        <p:xfrm>
          <a:off x="539552" y="1340768"/>
          <a:ext cx="80648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6917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3660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Кадровый состав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Учебно-воспитательный процесс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2014-2015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учебном году осуществляли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педагогов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совместителей).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Звание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«Заслуженный учитель РФ» имеют  три педагога школы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английского языка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Прядченко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Т.В.;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математики Нартова Г.М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дополнительного образования Демьяненко А.В. (совместитель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«Почетный работник общего образования РФ» имеют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педагогов школы.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 педагогических работников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48 лет: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68%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стаж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свыше 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13%  -  стаж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10 до 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стаж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10 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9%- стаж до 5 лет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Высшее образование имеют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педагогов, среднее специальное – 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заочно  обучаются в высших образовательных учреждениях  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78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9595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Аттестация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83529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2014-15 учебного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года  подтвердили и повысили свои квалификационные категории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 педагогов,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них аттестованы на: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Высшую квалификационную категорию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 совместитель)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Первую квалификационную категорию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педагогов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занимаемой должности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- 9 педагогов, заместитель директора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зав.библиотекой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из  110 педагогов, работающих в школе: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имеют высшую квалификационную категорию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54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49,1%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имеют первую  квалификационную  категорию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18– 16,4%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имеют вторую квалификационную категорию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0,9%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не имеют квалификационной категории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16,4%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Прошли аттестацию на соответствие занимаемой должности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17,63%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796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аттестации педагогов за три учебных года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34065940"/>
              </p:ext>
            </p:extLst>
          </p:nvPr>
        </p:nvGraphicFramePr>
        <p:xfrm>
          <a:off x="899592" y="980728"/>
          <a:ext cx="756083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795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8932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Организационная структура МБОУ АСОШ № 2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Администрация Школы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Колыбельникова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И.Д.</a:t>
            </a:r>
          </a:p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Заместители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директора по УВР: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Берёзина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Татьяна Ивановна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Фатун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Оксана Валерьевна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Миллер Татьяна Петровна</a:t>
            </a: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Прядченко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Татьяна Васильевна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директора по ВР </a:t>
            </a:r>
            <a:endParaRPr lang="ru-RU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Чичельник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Лариса Михайловна</a:t>
            </a:r>
          </a:p>
          <a:p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Заместитель директора по АХЧ </a:t>
            </a:r>
            <a:endParaRPr lang="ru-RU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Черник Сергей Владиславович</a:t>
            </a:r>
          </a:p>
          <a:p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Главный бухгалтер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Шевелева Галина Никифоровна</a:t>
            </a:r>
          </a:p>
          <a:p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Заведующая библиотекой </a:t>
            </a:r>
            <a:endParaRPr lang="ru-RU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Завалишина Наталья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429893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9595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Курсовая подготовка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2014-2015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учебном году курсовую подготовку прошли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62 педагога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(60%), 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членов администрации школы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(83%).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754500"/>
              </p:ext>
            </p:extLst>
          </p:nvPr>
        </p:nvGraphicFramePr>
        <p:xfrm>
          <a:off x="467544" y="3128774"/>
          <a:ext cx="8280920" cy="3474438"/>
        </p:xfrm>
        <a:graphic>
          <a:graphicData uri="http://schemas.openxmlformats.org/drawingml/2006/table">
            <a:tbl>
              <a:tblPr firstRow="1" firstCol="1" bandRow="1"/>
              <a:tblGrid>
                <a:gridCol w="3299718"/>
                <a:gridCol w="1650762"/>
                <a:gridCol w="1665220"/>
                <a:gridCol w="1665220"/>
              </a:tblGrid>
              <a:tr h="1036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2012-2013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 учебный год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учебный год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педагогов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Прошли курсовую подготовку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от общего количество педагогов</a:t>
                      </a:r>
                      <a:endParaRPr lang="ru-RU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35,4%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8,5%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3568" y="2420888"/>
            <a:ext cx="75750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динамике прохождение педагогами  школы курсовой подготовки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выглядит следующим образом (за три учебных года):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инамика аттестации педагогов школы за три года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13686"/>
              </p:ext>
            </p:extLst>
          </p:nvPr>
        </p:nvGraphicFramePr>
        <p:xfrm>
          <a:off x="395535" y="731838"/>
          <a:ext cx="8568953" cy="5455146"/>
        </p:xfrm>
        <a:graphic>
          <a:graphicData uri="http://schemas.openxmlformats.org/drawingml/2006/table">
            <a:tbl>
              <a:tblPr firstRow="1" firstCol="1" bandRow="1"/>
              <a:tblGrid>
                <a:gridCol w="348645"/>
                <a:gridCol w="2880261"/>
                <a:gridCol w="1202737"/>
                <a:gridCol w="584287"/>
                <a:gridCol w="1202737"/>
                <a:gridCol w="557131"/>
                <a:gridCol w="1202737"/>
                <a:gridCol w="590418"/>
              </a:tblGrid>
              <a:tr h="428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2011-2012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ученый год. 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ученый год.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2013-2014  учебный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педагогов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педагогов с высшей квалификационной категорией 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49,5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педагогов с первой квалификационной категорией 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19,2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педагогов с второй квалификационной категорией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педагогов без категории 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Аттестовались в учебном году.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31,3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 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Прошли квалификационные испытания с целью подтверждения соответствия занимаемой должности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Повысили квалификационную категорию в учебном году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775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78222514"/>
              </p:ext>
            </p:extLst>
          </p:nvPr>
        </p:nvGraphicFramePr>
        <p:xfrm>
          <a:off x="1187624" y="620688"/>
          <a:ext cx="727280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1818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268760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2014-2015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учебном году коллектив школы  работал над  методической темой: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Информационно-методическое обеспечение  образовательного процесса при переходе на ФГОС»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850" y="3714750"/>
            <a:ext cx="42481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1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Школьные творческие группы</a:t>
            </a:r>
            <a:endParaRPr lang="ru-RU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424677"/>
              </p:ext>
            </p:extLst>
          </p:nvPr>
        </p:nvGraphicFramePr>
        <p:xfrm>
          <a:off x="251520" y="1052736"/>
          <a:ext cx="8568952" cy="5472608"/>
        </p:xfrm>
        <a:graphic>
          <a:graphicData uri="http://schemas.openxmlformats.org/drawingml/2006/table">
            <a:tbl>
              <a:tblPr firstRow="1" firstCol="1" bandRow="1"/>
              <a:tblGrid>
                <a:gridCol w="3085370"/>
                <a:gridCol w="5483582"/>
              </a:tblGrid>
              <a:tr h="7604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Творческая группа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Результаты деятельности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«Организация перехода на ФГОС 2-ступени образования» (руководитель Филатова Е.А.)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разработаны программы по ВНУ по литературе, биологии, музыке и английскому языку.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«Разработка критериев мониторинга реализации программы «Духовно-нравственного воспитания школьников» (руководитель Чутченко Н.Е.)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выработан инструментарий к мониторингу развития духовно-нравственного воспитания учащихся;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планируется проведение мониторинга в 2015-16 учебном году.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4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7301" y="342528"/>
            <a:ext cx="88569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2014-15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учебном году 5 педагогов (5%)  школы 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частвовали  в профессиональных конкурсах     различного уровня: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938529"/>
              </p:ext>
            </p:extLst>
          </p:nvPr>
        </p:nvGraphicFramePr>
        <p:xfrm>
          <a:off x="257301" y="1340768"/>
          <a:ext cx="8707187" cy="5327904"/>
        </p:xfrm>
        <a:graphic>
          <a:graphicData uri="http://schemas.openxmlformats.org/drawingml/2006/table">
            <a:tbl>
              <a:tblPr firstRow="1" firstCol="1" bandRow="1"/>
              <a:tblGrid>
                <a:gridCol w="1629708"/>
                <a:gridCol w="2641802"/>
                <a:gridCol w="2641802"/>
                <a:gridCol w="1793875"/>
              </a:tblGrid>
              <a:tr h="248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Ф.И.О. педагога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2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Курузян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«Учитель года – 2015 г.», номинация «Педагог-психолог»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Победитель в номинации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(общее – лауреат)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4615" algn="r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«Учитель года – 2015 г.», номинация «Педагог-психолог»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Победитель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Хагай Л.И.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4615" algn="r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«Учитель года – 2015 г.», номинация «Самый классный </a:t>
                      </a:r>
                      <a:r>
                        <a:rPr lang="ru-RU" sz="16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классный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Ласкова Т.В.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4615" algn="r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«Учитель года – 2015 г.», номинация «Учитель профильной школы»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Петренко Т.А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4615" algn="r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Районный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«Инновационный педагогический продукт – 2015»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Прядченко Т.В.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4615" algn="r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«Инновационный педагогический продукт – 2015»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лауреат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8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165"/>
            <a:ext cx="878497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Педагоги  школы активно участвуют в распространении своего педагогического опыта на :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 заседаниях секций ежегодной  августовской конференции  (Березина Т.И.,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Фатун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О.В., Фесенко С.В.,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Бузинова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И.Н., Петренко Т.А.,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Гуцал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Е.М,  Юрков В.Н., Рожкова Е.В.,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Энтова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Я.О.);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 районных методических объединений (Березина Т.В.,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Лесняк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А.Н, Жукова И.В, Белкина И.В.,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Никуличева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Л.Е.,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Колендо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С.Н.,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Даукшевич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В.П.,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Шкаврова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А..,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суворова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В.Л.,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Пакина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И.Н., Чкалова В.И., Петренко Т.А.,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Старцева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Н.В.,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Бузинова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И.Н.,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Курузян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Т.В,  Аверкина Н.Л.);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 районных творческих групп (Аверкина Н.Л.);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 Советах УОААР и районных МС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Колыбельникова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И.Д.,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Фатун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О.В., Миллер Т.П.)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 областных конференциях, семинарах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Колыбельникова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И.Д.,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Фатун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О.В, Миллер Т.П.,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Энтова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Я.О.,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Прядченко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Т.В., Смагина И.А., Петренко Т.А.).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 федеральных конференциях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Прядченко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Т.В.)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Педагоги школы активно участвуют в различных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(Швецов Н.В., Ласкова Т.В.,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Прядченко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Т.В., Мазуренко И.А., Бузина М.Б.,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Курузян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Т.В.)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6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12845"/>
            <a:ext cx="849694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активно участвует в инновационной деятельности.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Школа является инновационной областной площадкой по следующим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темам: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развивающей средой многопрофильной школы в контексте  социокультурных инноваций (ГОУ,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многопрофильность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обучения, формирование исследовательской и проектной культуры учителей и обучающихся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Апробация УМК по биологии автора Сонина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Н.И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10-11 классах)</a:t>
            </a:r>
          </a:p>
        </p:txBody>
      </p:sp>
    </p:spTree>
    <p:extLst>
      <p:ext uri="{BB962C8B-B14F-4D97-AF65-F5344CB8AC3E}">
        <p14:creationId xmlns:p14="http://schemas.microsoft.com/office/powerpoint/2010/main" val="21289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764704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Часы   учебного плана ( федерального, школьного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регионального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компонентов)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использовались в полном объеме,  в  соответствии с основными направлениями деятельности по реализации программы развития школы, и были направлены для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углубленного изучения отдельных предметов федерального (инвариантного) компонента базисного учебного плана: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  поддержки федерального инварианта  (БУП-2004), в виде обязательных учебных занятий  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развития  содержания образования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организации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подготовки обучающихся 9-х классов: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организации проектной деятельности в 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введения курсов краеведческой направленности: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для организации работы  со способными и одаренными детьми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для поддержки профильного изучения отдельных предметов федерального (инвариантного) компонента базисного учебного плана в 10-11 классах 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изучения предметов по выбору  обучающихся 10-11 классов: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изучения элективных курсов в 10-11 классах.</a:t>
            </a:r>
          </a:p>
        </p:txBody>
      </p:sp>
    </p:spTree>
    <p:extLst>
      <p:ext uri="{BB962C8B-B14F-4D97-AF65-F5344CB8AC3E}">
        <p14:creationId xmlns:p14="http://schemas.microsoft.com/office/powerpoint/2010/main" val="26239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588155"/>
              </p:ext>
            </p:extLst>
          </p:nvPr>
        </p:nvGraphicFramePr>
        <p:xfrm>
          <a:off x="-180528" y="1397000"/>
          <a:ext cx="932452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264"/>
                <a:gridCol w="46622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Начальная школа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1а –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Никуличева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Л.Е.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2б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Карнаух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Л.И.</a:t>
                      </a:r>
                    </a:p>
                    <a:p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3б –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Даукшевич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В.П.</a:t>
                      </a:r>
                    </a:p>
                    <a:p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4в – Белкина Э.В.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135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Среднее звено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5а –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Калачинская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Л.В.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6а – Филатова Е.А.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6б -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Хагай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Л.И.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7а – Гудзенко Е.А.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8в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Бузина М.Б.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школа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9б – Шатилова Е.А.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10б  – Смагина И.А.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11а – Севастьянова Н.Н.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476672"/>
            <a:ext cx="6941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«Лучшие классы -2015»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0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564" y="294008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Педагогические работники: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Учителя - 79 человек, среди них совместителей – 8 человек</a:t>
            </a:r>
          </a:p>
          <a:p>
            <a:pPr lvl="0"/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Прочий педагогический персонал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социальный педагог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педагог-психолог, учитель-дефектолог, старшая вожатая, преподаватель-организатор ОБЖ, воспитатель в ГПД, педагог дополнительного образования, педагог-библиотекарь) - 20 чел.</a:t>
            </a:r>
          </a:p>
          <a:p>
            <a:pPr lvl="0"/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Учебно-вспомогательный персонал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диспетчер, инженер, специалист по ОТ,  техник компьютерного класса, секретарь-машинистка, бухгалтер)- 7 чел.</a:t>
            </a:r>
          </a:p>
          <a:p>
            <a:pPr lvl="0"/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Обслуживающий персонал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уборщик служебных помещений, вахтёр,  сторож дворник, рабочий по комплексному обслуживанию и ремонту здания - 27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059837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фото1\фото с конференции 2014\инагуарация\aqlj54l7uf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665" y="0"/>
            <a:ext cx="5240288" cy="347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фото1\фото с конференции 2014\инагуарация\Plhre_xl42Q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665" y="0"/>
            <a:ext cx="5240288" cy="347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Desktop\фото1\фото с конференции 2014\инагуарация\2GVeej3Q3D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665" y="0"/>
            <a:ext cx="5240288" cy="347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учитель\Desktop\фото1\фото с конференции 2014\инагуарация\Plhre_xl42Q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665" y="2687835"/>
            <a:ext cx="6336704" cy="41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учитель\Desktop\фото1\фото с конференции 2014\инагуарация\vs7DEYn1DX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622" y="-100205"/>
            <a:ext cx="4483937" cy="69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волонтеры\DSC_01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4730019" cy="709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волонтеры\DSC_01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-243408"/>
            <a:ext cx="5724636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Desktop\волонтеры\DSC_01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278" y="3407218"/>
            <a:ext cx="5744162" cy="3829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учитель\Desktop\фото1\фото с конференции 2014\Фото\101D5100\102D5100\_DSC00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22327"/>
            <a:ext cx="4542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учитель\Desktop\фото1\фото с конференции 2014\Фото\101D5100\102D5100\_DSC00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882" y="22327"/>
            <a:ext cx="517711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учитель\Desktop\фото1\фото с конференции 2014\Фото\101D5100\102D5100\_DSC008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365" y="3068867"/>
            <a:ext cx="5754832" cy="3811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28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фото1\фото с конференции 2014\Фото\101D5100\102D5100\_DSC01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5117" y="0"/>
            <a:ext cx="9749117" cy="6457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47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фото1\фото с конференции 2014\135___11\j0ypBgRzRf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0608" y="116632"/>
            <a:ext cx="10513168" cy="6576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фото1\фото с конференции 2014\135___11\IMG_51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315416"/>
            <a:ext cx="10255771" cy="7692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тель\Desktop\фото1\фото с конференции 2014\135___11\134___10\IMG_50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2" y="-12135"/>
            <a:ext cx="4855171" cy="3641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учитель\Desktop\фото1\фото с конференции 2014\135___11\134___10\IMG_50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учитель\Desktop\фото1\фото с конференции 2014\135___11\134___10\IMG_51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3476515"/>
            <a:ext cx="5031887" cy="3774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учитель\Desktop\фото1\фото с конференции 2014\135___11\134___10\IMG_51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4683" y="3212976"/>
            <a:ext cx="5223883" cy="3918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\Desktop\фото1\фото с конференции 2014\135___11\136___12\IMG_52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143"/>
            <a:ext cx="9396536" cy="7047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итель\Desktop\фото1\фото с конференции 2014\136___12\IMG_52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094" y="-21158"/>
            <a:ext cx="9391675" cy="7044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esktop\фото1\фото с конференции 2014\140___04\IMG_61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4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имеющий  функции  Управляющего совета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председатель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Руженский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В.В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.).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517" y="227687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течение 2014 – 2015</a:t>
            </a:r>
            <a:r>
              <a:rPr lang="ru-RU" sz="2800" cap="small" dirty="0">
                <a:latin typeface="Times New Roman" pitchFamily="18" charset="0"/>
                <a:cs typeface="Times New Roman" pitchFamily="18" charset="0"/>
              </a:rPr>
              <a:t>  учебного года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заседаниях Совета школы рассматривались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финансово-хозяйственные;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работы с трудными  детьми и находящимися в тяжёлых жизненных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ситуациях%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поощрения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лучших учителей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учащихся;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школьной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выделение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средств Фонда на подготовку школы к новому 2015-2016 учебному году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743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учитель\Desktop\фото1\фото с конференции 2014\136___12\IMG_54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5755869" cy="4317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учитель\Desktop\фото1\фото с конференции 2014\акция\IMG_54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814" y="2564107"/>
            <a:ext cx="5724730" cy="4293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учитель\Desktop\фото1\фото с конференции 2014\136___12\IMG_54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355" y="-243408"/>
            <a:ext cx="9656516" cy="7242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фото1\фото с конференции 2014\нов.год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4" y="-356535"/>
            <a:ext cx="4847638" cy="3209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esktop\фото1\фото с конференции 2014\нов.год\c_-MWFIWK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4624" y="2761508"/>
            <a:ext cx="6139656" cy="4096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\Desktop\фото1\фото с конференции 2014\нов.год\pGOMwwhtys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5218" y="-551541"/>
            <a:ext cx="5929117" cy="3956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учитель\Desktop\фото1\фото с конференции 2014\нов.год\vkFTgDCUg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461" y="2348880"/>
            <a:ext cx="4096826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фото1\фото с конференции 2014\140___04\IMG_58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-315630"/>
            <a:ext cx="10336221" cy="7752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03442868"/>
              </p:ext>
            </p:extLst>
          </p:nvPr>
        </p:nvGraphicFramePr>
        <p:xfrm>
          <a:off x="539552" y="692696"/>
          <a:ext cx="820891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17979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052736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3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Фонд поддержки и развития образования «Наши дети».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выполняет функции Попечительского совета, имеет статус юридического лица.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Фонда формируется   за счет   благотворительных взносов юридических лиц, частных добровольных  пожертвований (в том числе родительских), целевых взносов.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течение 2014-2015 учебного года на счёт фонда поступило добровольных пожертвований в сумме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907489,0 руб.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Основные статьи  расходов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Фонда: </a:t>
            </a:r>
          </a:p>
          <a:p>
            <a:pPr marL="342900" indent="-342900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услуг охранной фирмы ЧОП «Фараон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540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т.руб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342900" indent="-342900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проведение ремонта школы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450 т.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342900" indent="-342900">
              <a:buFontTx/>
              <a:buChar char="-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плата стипендий победителям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конкурса «Лучший ученик – 2014 г.»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- 45 тыс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(пятеро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учащихся 9-11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классов).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7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2723" y="-55877"/>
            <a:ext cx="854208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Схема государственно-общественной системы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Sylfaen" pitchFamily="18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правления МБОУ АСОШ № 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960111" cy="58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700" y="413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9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28554"/>
              </p:ext>
            </p:extLst>
          </p:nvPr>
        </p:nvGraphicFramePr>
        <p:xfrm>
          <a:off x="323528" y="723347"/>
          <a:ext cx="8784976" cy="5938609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1656184"/>
                <a:gridCol w="1584176"/>
                <a:gridCol w="1512168"/>
                <a:gridCol w="1440160"/>
              </a:tblGrid>
              <a:tr h="617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2012-2013 учебный год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2013-2014 учебный год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классов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 численность учащихся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(чел).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1224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1249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1289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+40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5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Численность учащихся по ступеням/чел.: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ступень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+28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ступень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+17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ступень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 наполняемость классов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школьников, обучающихся во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смене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+4,2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49516"/>
            <a:ext cx="80843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численности учащихся МБОУ АСОШ № 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2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188640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занятости родителей школьников по отраслям экономики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80794876"/>
              </p:ext>
            </p:extLst>
          </p:nvPr>
        </p:nvGraphicFramePr>
        <p:xfrm>
          <a:off x="107504" y="1124744"/>
          <a:ext cx="885698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10375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1091</TotalTime>
  <Words>1947</Words>
  <Application>Microsoft Office PowerPoint</Application>
  <PresentationFormat>Экран (4:3)</PresentationFormat>
  <Paragraphs>704</Paragraphs>
  <Slides>55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3" baseType="lpstr">
      <vt:lpstr>Arial</vt:lpstr>
      <vt:lpstr>Calibri</vt:lpstr>
      <vt:lpstr>Georgia</vt:lpstr>
      <vt:lpstr>Sylfaen</vt:lpstr>
      <vt:lpstr>Times New Roman</vt:lpstr>
      <vt:lpstr>Trebuchet MS</vt:lpstr>
      <vt:lpstr>Wingdings 2</vt:lpstr>
      <vt:lpstr>Воздушный поток</vt:lpstr>
      <vt:lpstr>  Публичный отчет за 2014 – 2015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Лучшие результаты ЕГЭ по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здоровья как фактор формирования здоровьесберегающей среды школы</dc:title>
  <dc:creator>завуч</dc:creator>
  <cp:lastModifiedBy>Администратор</cp:lastModifiedBy>
  <cp:revision>57</cp:revision>
  <dcterms:created xsi:type="dcterms:W3CDTF">2011-11-24T05:26:05Z</dcterms:created>
  <dcterms:modified xsi:type="dcterms:W3CDTF">2015-12-10T13:07:14Z</dcterms:modified>
</cp:coreProperties>
</file>